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2"/>
  </p:notesMasterIdLst>
  <p:handoutMasterIdLst>
    <p:handoutMasterId r:id="rId23"/>
  </p:handoutMasterIdLst>
  <p:sldIdLst>
    <p:sldId id="292" r:id="rId5"/>
    <p:sldId id="274" r:id="rId6"/>
    <p:sldId id="289" r:id="rId7"/>
    <p:sldId id="276" r:id="rId8"/>
    <p:sldId id="279" r:id="rId9"/>
    <p:sldId id="294" r:id="rId10"/>
    <p:sldId id="258" r:id="rId11"/>
    <p:sldId id="260" r:id="rId12"/>
    <p:sldId id="262" r:id="rId13"/>
    <p:sldId id="263" r:id="rId14"/>
    <p:sldId id="266" r:id="rId15"/>
    <p:sldId id="267" r:id="rId16"/>
    <p:sldId id="268" r:id="rId17"/>
    <p:sldId id="269" r:id="rId18"/>
    <p:sldId id="270" r:id="rId19"/>
    <p:sldId id="301" r:id="rId20"/>
    <p:sldId id="284" r:id="rId2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nwen Price" initials="BP" lastIdx="95" clrIdx="0">
    <p:extLst>
      <p:ext uri="{19B8F6BF-5375-455C-9EA6-DF929625EA0E}">
        <p15:presenceInfo xmlns:p15="http://schemas.microsoft.com/office/powerpoint/2012/main" userId="S::Bronwen.Price@wmc.org.uk::1570855b-e4ce-4f4a-9606-7bdc3f87ff05" providerId="AD"/>
      </p:ext>
    </p:extLst>
  </p:cmAuthor>
  <p:cmAuthor id="2" name="Della-Rose Hill-Katso" initials="DH" lastIdx="62" clrIdx="1">
    <p:extLst>
      <p:ext uri="{19B8F6BF-5375-455C-9EA6-DF929625EA0E}">
        <p15:presenceInfo xmlns:p15="http://schemas.microsoft.com/office/powerpoint/2012/main" userId="S::della.hill@wmc.org.uk::aaec758b-4418-4032-a8d3-cacca73a7913" providerId="AD"/>
      </p:ext>
    </p:extLst>
  </p:cmAuthor>
  <p:cmAuthor id="3" name="LleucuSiencyn" initials="L" lastIdx="4" clrIdx="2">
    <p:extLst>
      <p:ext uri="{19B8F6BF-5375-455C-9EA6-DF929625EA0E}">
        <p15:presenceInfo xmlns:p15="http://schemas.microsoft.com/office/powerpoint/2012/main" userId="LleucuSiencyn" providerId="None"/>
      </p:ext>
    </p:extLst>
  </p:cmAuthor>
  <p:cmAuthor id="4" name="Hill-Katso, Della-Rose Michelle" initials="HDM" lastIdx="1" clrIdx="3">
    <p:extLst>
      <p:ext uri="{19B8F6BF-5375-455C-9EA6-DF929625EA0E}">
        <p15:presenceInfo xmlns:p15="http://schemas.microsoft.com/office/powerpoint/2012/main" userId="S::st20060594@outlook.cardiffmet.ac.uk::a3016320-20de-4fe5-94cf-76ff6c90d2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032"/>
    <a:srgbClr val="ECA8B7"/>
    <a:srgbClr val="0092A1"/>
    <a:srgbClr val="A0BDC3"/>
    <a:srgbClr val="F39662"/>
    <a:srgbClr val="7B7992"/>
    <a:srgbClr val="78B0C6"/>
    <a:srgbClr val="FEC906"/>
    <a:srgbClr val="FED851"/>
    <a:srgbClr val="7BB1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823813-0BDB-4D48-A7B8-BC1DDC952FC3}" v="1" dt="2021-02-17T12:34:11.148"/>
    <p1510:client id="{DE429688-0D06-49F2-B3E7-5EFDFD6658FD}" v="37" dt="2021-02-17T12:49:39.8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70" autoAdjust="0"/>
    <p:restoredTop sz="95220" autoAdjust="0"/>
  </p:normalViewPr>
  <p:slideViewPr>
    <p:cSldViewPr snapToGrid="0">
      <p:cViewPr varScale="1">
        <p:scale>
          <a:sx n="86" d="100"/>
          <a:sy n="86" d="100"/>
        </p:scale>
        <p:origin x="802" y="5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lla-Rose Hill-Katso" userId="S::della.hill@wmc.org.uk::aaec758b-4418-4032-a8d3-cacca73a7913" providerId="AD" clId="Web-{A8823813-0BDB-4D48-A7B8-BC1DDC952FC3}"/>
    <pc:docChg chg="delSld">
      <pc:chgData name="Della-Rose Hill-Katso" userId="S::della.hill@wmc.org.uk::aaec758b-4418-4032-a8d3-cacca73a7913" providerId="AD" clId="Web-{A8823813-0BDB-4D48-A7B8-BC1DDC952FC3}" dt="2021-02-17T12:34:11.148" v="0"/>
      <pc:docMkLst>
        <pc:docMk/>
      </pc:docMkLst>
      <pc:sldChg chg="del">
        <pc:chgData name="Della-Rose Hill-Katso" userId="S::della.hill@wmc.org.uk::aaec758b-4418-4032-a8d3-cacca73a7913" providerId="AD" clId="Web-{A8823813-0BDB-4D48-A7B8-BC1DDC952FC3}" dt="2021-02-17T12:34:11.148" v="0"/>
        <pc:sldMkLst>
          <pc:docMk/>
          <pc:sldMk cId="1079847282" sldId="300"/>
        </pc:sldMkLst>
      </pc:sldChg>
    </pc:docChg>
  </pc:docChgLst>
  <pc:docChgLst>
    <pc:chgData name="Ela Pari Huws" userId="S::ela.pari.huws@wmc.org.uk::0e989a61-bf43-47be-9dd2-ba9a8d76da5b" providerId="AD" clId="Web-{DE429688-0D06-49F2-B3E7-5EFDFD6658FD}"/>
    <pc:docChg chg="modSld">
      <pc:chgData name="Ela Pari Huws" userId="S::ela.pari.huws@wmc.org.uk::0e989a61-bf43-47be-9dd2-ba9a8d76da5b" providerId="AD" clId="Web-{DE429688-0D06-49F2-B3E7-5EFDFD6658FD}" dt="2021-02-17T12:49:39.581" v="17" actId="20577"/>
      <pc:docMkLst>
        <pc:docMk/>
      </pc:docMkLst>
      <pc:sldChg chg="modSp">
        <pc:chgData name="Ela Pari Huws" userId="S::ela.pari.huws@wmc.org.uk::0e989a61-bf43-47be-9dd2-ba9a8d76da5b" providerId="AD" clId="Web-{DE429688-0D06-49F2-B3E7-5EFDFD6658FD}" dt="2021-02-17T12:49:39.581" v="17" actId="20577"/>
        <pc:sldMkLst>
          <pc:docMk/>
          <pc:sldMk cId="386084870" sldId="274"/>
        </pc:sldMkLst>
        <pc:spChg chg="mod">
          <ac:chgData name="Ela Pari Huws" userId="S::ela.pari.huws@wmc.org.uk::0e989a61-bf43-47be-9dd2-ba9a8d76da5b" providerId="AD" clId="Web-{DE429688-0D06-49F2-B3E7-5EFDFD6658FD}" dt="2021-02-17T12:49:39.581" v="17" actId="20577"/>
          <ac:spMkLst>
            <pc:docMk/>
            <pc:sldMk cId="386084870" sldId="274"/>
            <ac:spMk id="8" creationId="{455149F1-205C-4A84-AF0D-AD79AD46BFB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4A3A34-58F8-4604-8019-CB791A7DF79E}"/>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r>
              <a:rPr lang="en-GB"/>
              <a:t>Management Board &amp; ACW Report #1 - 2019/20</a:t>
            </a:r>
          </a:p>
        </p:txBody>
      </p:sp>
      <p:sp>
        <p:nvSpPr>
          <p:cNvPr id="3" name="Date Placeholder 2">
            <a:extLst>
              <a:ext uri="{FF2B5EF4-FFF2-40B4-BE49-F238E27FC236}">
                <a16:creationId xmlns:a16="http://schemas.microsoft.com/office/drawing/2014/main" id="{AA708302-C7C8-435B-A422-B9D9B3BAEFFB}"/>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EEE8DD5-C68E-4ABF-BA73-C7B040DB2B5F}" type="datetimeFigureOut">
              <a:rPr lang="en-GB" smtClean="0"/>
              <a:t>17/02/2021</a:t>
            </a:fld>
            <a:endParaRPr lang="en-GB"/>
          </a:p>
        </p:txBody>
      </p:sp>
      <p:sp>
        <p:nvSpPr>
          <p:cNvPr id="4" name="Footer Placeholder 3">
            <a:extLst>
              <a:ext uri="{FF2B5EF4-FFF2-40B4-BE49-F238E27FC236}">
                <a16:creationId xmlns:a16="http://schemas.microsoft.com/office/drawing/2014/main" id="{55540993-88E7-45DD-8750-3C2776B0E863}"/>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FA2CE90-6298-437E-8FD9-BEBFF41EDEE5}"/>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D13452E3-20AA-4DFE-8DFE-46343ED572BA}" type="slidenum">
              <a:rPr lang="en-GB" smtClean="0"/>
              <a:t>‹#›</a:t>
            </a:fld>
            <a:endParaRPr lang="en-GB"/>
          </a:p>
        </p:txBody>
      </p:sp>
    </p:spTree>
    <p:extLst>
      <p:ext uri="{BB962C8B-B14F-4D97-AF65-F5344CB8AC3E}">
        <p14:creationId xmlns:p14="http://schemas.microsoft.com/office/powerpoint/2010/main" val="267985424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r>
              <a:rPr lang="en-GB"/>
              <a:t>Management Board &amp; ACW Report #1 - 2019/20</a:t>
            </a:r>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96D68D4-7D25-45D4-88BA-A6B33CB46789}" type="datetimeFigureOut">
              <a:rPr lang="en-GB" smtClean="0"/>
              <a:t>17/02/2021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325F3A4B-9E16-49DF-BA1F-6396B01B9B3E}" type="slidenum">
              <a:rPr lang="en-GB" smtClean="0"/>
              <a:t>‹#›</a:t>
            </a:fld>
            <a:endParaRPr lang="en-GB"/>
          </a:p>
        </p:txBody>
      </p:sp>
    </p:spTree>
    <p:extLst>
      <p:ext uri="{BB962C8B-B14F-4D97-AF65-F5344CB8AC3E}">
        <p14:creationId xmlns:p14="http://schemas.microsoft.com/office/powerpoint/2010/main" val="2712477170"/>
      </p:ext>
    </p:extLst>
  </p:cSld>
  <p:clrMap bg1="lt1" tx1="dk1" bg2="lt2" tx2="dk2" accent1="accent1" accent2="accent2" accent3="accent3" accent4="accent4" accent5="accent5" accent6="accent6" hlink="hlink" folHlink="folHlink"/>
  <p:hf ftr="0" dt="0"/>
  <p:notesStyle>
    <a:lvl1pPr marL="0" algn="l" defTabSz="914357" rtl="0" eaLnBrk="1" latinLnBrk="0" hangingPunct="1">
      <a:defRPr sz="1200" kern="1200">
        <a:solidFill>
          <a:schemeClr val="tx1"/>
        </a:solidFill>
        <a:latin typeface="+mn-lt"/>
        <a:ea typeface="+mn-ea"/>
        <a:cs typeface="+mn-cs"/>
      </a:defRPr>
    </a:lvl1pPr>
    <a:lvl2pPr marL="457178" algn="l" defTabSz="914357" rtl="0" eaLnBrk="1" latinLnBrk="0" hangingPunct="1">
      <a:defRPr sz="1200" kern="1200">
        <a:solidFill>
          <a:schemeClr val="tx1"/>
        </a:solidFill>
        <a:latin typeface="+mn-lt"/>
        <a:ea typeface="+mn-ea"/>
        <a:cs typeface="+mn-cs"/>
      </a:defRPr>
    </a:lvl2pPr>
    <a:lvl3pPr marL="914357" algn="l" defTabSz="914357" rtl="0" eaLnBrk="1" latinLnBrk="0" hangingPunct="1">
      <a:defRPr sz="1200" kern="1200">
        <a:solidFill>
          <a:schemeClr val="tx1"/>
        </a:solidFill>
        <a:latin typeface="+mn-lt"/>
        <a:ea typeface="+mn-ea"/>
        <a:cs typeface="+mn-cs"/>
      </a:defRPr>
    </a:lvl3pPr>
    <a:lvl4pPr marL="1371536" algn="l" defTabSz="914357" rtl="0" eaLnBrk="1" latinLnBrk="0" hangingPunct="1">
      <a:defRPr sz="1200" kern="1200">
        <a:solidFill>
          <a:schemeClr val="tx1"/>
        </a:solidFill>
        <a:latin typeface="+mn-lt"/>
        <a:ea typeface="+mn-ea"/>
        <a:cs typeface="+mn-cs"/>
      </a:defRPr>
    </a:lvl4pPr>
    <a:lvl5pPr marL="1828714" algn="l" defTabSz="914357" rtl="0" eaLnBrk="1" latinLnBrk="0" hangingPunct="1">
      <a:defRPr sz="1200" kern="1200">
        <a:solidFill>
          <a:schemeClr val="tx1"/>
        </a:solidFill>
        <a:latin typeface="+mn-lt"/>
        <a:ea typeface="+mn-ea"/>
        <a:cs typeface="+mn-cs"/>
      </a:defRPr>
    </a:lvl5pPr>
    <a:lvl6pPr marL="2285892" algn="l" defTabSz="914357" rtl="0" eaLnBrk="1" latinLnBrk="0" hangingPunct="1">
      <a:defRPr sz="1200" kern="1200">
        <a:solidFill>
          <a:schemeClr val="tx1"/>
        </a:solidFill>
        <a:latin typeface="+mn-lt"/>
        <a:ea typeface="+mn-ea"/>
        <a:cs typeface="+mn-cs"/>
      </a:defRPr>
    </a:lvl6pPr>
    <a:lvl7pPr marL="2743070" algn="l" defTabSz="914357" rtl="0" eaLnBrk="1" latinLnBrk="0" hangingPunct="1">
      <a:defRPr sz="1200" kern="1200">
        <a:solidFill>
          <a:schemeClr val="tx1"/>
        </a:solidFill>
        <a:latin typeface="+mn-lt"/>
        <a:ea typeface="+mn-ea"/>
        <a:cs typeface="+mn-cs"/>
      </a:defRPr>
    </a:lvl7pPr>
    <a:lvl8pPr marL="3200249" algn="l" defTabSz="914357" rtl="0" eaLnBrk="1" latinLnBrk="0" hangingPunct="1">
      <a:defRPr sz="1200" kern="1200">
        <a:solidFill>
          <a:schemeClr val="tx1"/>
        </a:solidFill>
        <a:latin typeface="+mn-lt"/>
        <a:ea typeface="+mn-ea"/>
        <a:cs typeface="+mn-cs"/>
      </a:defRPr>
    </a:lvl8pPr>
    <a:lvl9pPr marL="3657428" algn="l" defTabSz="91435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Management Board &amp; ACW Report #1 - 2019/20</a:t>
            </a:r>
          </a:p>
        </p:txBody>
      </p:sp>
      <p:sp>
        <p:nvSpPr>
          <p:cNvPr id="5" name="Slide Number Placeholder 4"/>
          <p:cNvSpPr>
            <a:spLocks noGrp="1"/>
          </p:cNvSpPr>
          <p:nvPr>
            <p:ph type="sldNum" sz="quarter" idx="5"/>
          </p:nvPr>
        </p:nvSpPr>
        <p:spPr/>
        <p:txBody>
          <a:bodyPr/>
          <a:lstStyle/>
          <a:p>
            <a:fld id="{325F3A4B-9E16-49DF-BA1F-6396B01B9B3E}" type="slidenum">
              <a:rPr lang="en-GB" smtClean="0"/>
              <a:t>10</a:t>
            </a:fld>
            <a:endParaRPr lang="en-GB"/>
          </a:p>
        </p:txBody>
      </p:sp>
    </p:spTree>
    <p:extLst>
      <p:ext uri="{BB962C8B-B14F-4D97-AF65-F5344CB8AC3E}">
        <p14:creationId xmlns:p14="http://schemas.microsoft.com/office/powerpoint/2010/main" val="4087497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Management Board &amp; ACW Report #1 - 2019/20</a:t>
            </a:r>
          </a:p>
        </p:txBody>
      </p:sp>
      <p:sp>
        <p:nvSpPr>
          <p:cNvPr id="5" name="Slide Number Placeholder 4"/>
          <p:cNvSpPr>
            <a:spLocks noGrp="1"/>
          </p:cNvSpPr>
          <p:nvPr>
            <p:ph type="sldNum" sz="quarter" idx="5"/>
          </p:nvPr>
        </p:nvSpPr>
        <p:spPr/>
        <p:txBody>
          <a:bodyPr/>
          <a:lstStyle/>
          <a:p>
            <a:fld id="{325F3A4B-9E16-49DF-BA1F-6396B01B9B3E}" type="slidenum">
              <a:rPr lang="en-GB" smtClean="0"/>
              <a:t>11</a:t>
            </a:fld>
            <a:endParaRPr lang="en-GB"/>
          </a:p>
        </p:txBody>
      </p:sp>
    </p:spTree>
    <p:extLst>
      <p:ext uri="{BB962C8B-B14F-4D97-AF65-F5344CB8AC3E}">
        <p14:creationId xmlns:p14="http://schemas.microsoft.com/office/powerpoint/2010/main" val="673432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Management Board &amp; ACW Report #1 - 2019/20</a:t>
            </a:r>
          </a:p>
        </p:txBody>
      </p:sp>
      <p:sp>
        <p:nvSpPr>
          <p:cNvPr id="5" name="Slide Number Placeholder 4"/>
          <p:cNvSpPr>
            <a:spLocks noGrp="1"/>
          </p:cNvSpPr>
          <p:nvPr>
            <p:ph type="sldNum" sz="quarter" idx="5"/>
          </p:nvPr>
        </p:nvSpPr>
        <p:spPr/>
        <p:txBody>
          <a:bodyPr/>
          <a:lstStyle/>
          <a:p>
            <a:fld id="{325F3A4B-9E16-49DF-BA1F-6396B01B9B3E}" type="slidenum">
              <a:rPr lang="en-GB" smtClean="0"/>
              <a:t>12</a:t>
            </a:fld>
            <a:endParaRPr lang="en-GB"/>
          </a:p>
        </p:txBody>
      </p:sp>
    </p:spTree>
    <p:extLst>
      <p:ext uri="{BB962C8B-B14F-4D97-AF65-F5344CB8AC3E}">
        <p14:creationId xmlns:p14="http://schemas.microsoft.com/office/powerpoint/2010/main" val="4053730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r>
              <a:rPr lang="en-GB"/>
              <a:t>Management Board &amp; ACW Report #1 - 2019/20</a:t>
            </a:r>
          </a:p>
        </p:txBody>
      </p:sp>
      <p:sp>
        <p:nvSpPr>
          <p:cNvPr id="5" name="Slide Number Placeholder 4"/>
          <p:cNvSpPr>
            <a:spLocks noGrp="1"/>
          </p:cNvSpPr>
          <p:nvPr>
            <p:ph type="sldNum" sz="quarter" idx="5"/>
          </p:nvPr>
        </p:nvSpPr>
        <p:spPr/>
        <p:txBody>
          <a:bodyPr/>
          <a:lstStyle/>
          <a:p>
            <a:fld id="{325F3A4B-9E16-49DF-BA1F-6396B01B9B3E}" type="slidenum">
              <a:rPr lang="en-GB" smtClean="0"/>
              <a:t>13</a:t>
            </a:fld>
            <a:endParaRPr lang="en-GB"/>
          </a:p>
        </p:txBody>
      </p:sp>
    </p:spTree>
    <p:extLst>
      <p:ext uri="{BB962C8B-B14F-4D97-AF65-F5344CB8AC3E}">
        <p14:creationId xmlns:p14="http://schemas.microsoft.com/office/powerpoint/2010/main" val="965426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Management Board &amp; ACW Report #1 - 2019/20</a:t>
            </a:r>
          </a:p>
        </p:txBody>
      </p:sp>
      <p:sp>
        <p:nvSpPr>
          <p:cNvPr id="5" name="Slide Number Placeholder 4"/>
          <p:cNvSpPr>
            <a:spLocks noGrp="1"/>
          </p:cNvSpPr>
          <p:nvPr>
            <p:ph type="sldNum" sz="quarter" idx="5"/>
          </p:nvPr>
        </p:nvSpPr>
        <p:spPr/>
        <p:txBody>
          <a:bodyPr/>
          <a:lstStyle/>
          <a:p>
            <a:fld id="{325F3A4B-9E16-49DF-BA1F-6396B01B9B3E}" type="slidenum">
              <a:rPr lang="en-GB" smtClean="0"/>
              <a:t>15</a:t>
            </a:fld>
            <a:endParaRPr lang="en-GB"/>
          </a:p>
        </p:txBody>
      </p:sp>
    </p:spTree>
    <p:extLst>
      <p:ext uri="{BB962C8B-B14F-4D97-AF65-F5344CB8AC3E}">
        <p14:creationId xmlns:p14="http://schemas.microsoft.com/office/powerpoint/2010/main" val="8337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r>
              <a:rPr lang="en-GB"/>
              <a:t>Management Board &amp; ACW Report #1 - 2019/20</a:t>
            </a:r>
          </a:p>
        </p:txBody>
      </p:sp>
      <p:sp>
        <p:nvSpPr>
          <p:cNvPr id="5" name="Slide Number Placeholder 4"/>
          <p:cNvSpPr>
            <a:spLocks noGrp="1"/>
          </p:cNvSpPr>
          <p:nvPr>
            <p:ph type="sldNum" sz="quarter" idx="5"/>
          </p:nvPr>
        </p:nvSpPr>
        <p:spPr/>
        <p:txBody>
          <a:bodyPr/>
          <a:lstStyle/>
          <a:p>
            <a:fld id="{325F3A4B-9E16-49DF-BA1F-6396B01B9B3E}" type="slidenum">
              <a:rPr lang="en-GB" smtClean="0"/>
              <a:t>16</a:t>
            </a:fld>
            <a:endParaRPr lang="en-GB"/>
          </a:p>
        </p:txBody>
      </p:sp>
    </p:spTree>
    <p:extLst>
      <p:ext uri="{BB962C8B-B14F-4D97-AF65-F5344CB8AC3E}">
        <p14:creationId xmlns:p14="http://schemas.microsoft.com/office/powerpoint/2010/main" val="3060574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Management Board &amp; ACW Report #1 - 2019/20</a:t>
            </a:r>
          </a:p>
        </p:txBody>
      </p:sp>
      <p:sp>
        <p:nvSpPr>
          <p:cNvPr id="5" name="Slide Number Placeholder 4"/>
          <p:cNvSpPr>
            <a:spLocks noGrp="1"/>
          </p:cNvSpPr>
          <p:nvPr>
            <p:ph type="sldNum" sz="quarter" idx="5"/>
          </p:nvPr>
        </p:nvSpPr>
        <p:spPr/>
        <p:txBody>
          <a:bodyPr/>
          <a:lstStyle/>
          <a:p>
            <a:fld id="{325F3A4B-9E16-49DF-BA1F-6396B01B9B3E}" type="slidenum">
              <a:rPr lang="en-GB" smtClean="0"/>
              <a:t>17</a:t>
            </a:fld>
            <a:endParaRPr lang="en-GB"/>
          </a:p>
        </p:txBody>
      </p:sp>
    </p:spTree>
    <p:extLst>
      <p:ext uri="{BB962C8B-B14F-4D97-AF65-F5344CB8AC3E}">
        <p14:creationId xmlns:p14="http://schemas.microsoft.com/office/powerpoint/2010/main" val="276654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Management Board &amp; ACW Report #1 - 2019/20</a:t>
            </a:r>
          </a:p>
        </p:txBody>
      </p:sp>
      <p:sp>
        <p:nvSpPr>
          <p:cNvPr id="5" name="Slide Number Placeholder 4"/>
          <p:cNvSpPr>
            <a:spLocks noGrp="1"/>
          </p:cNvSpPr>
          <p:nvPr>
            <p:ph type="sldNum" sz="quarter" idx="5"/>
          </p:nvPr>
        </p:nvSpPr>
        <p:spPr/>
        <p:txBody>
          <a:bodyPr/>
          <a:lstStyle/>
          <a:p>
            <a:fld id="{325F3A4B-9E16-49DF-BA1F-6396B01B9B3E}" type="slidenum">
              <a:rPr lang="en-GB" smtClean="0"/>
              <a:t>2</a:t>
            </a:fld>
            <a:endParaRPr lang="en-GB"/>
          </a:p>
        </p:txBody>
      </p:sp>
    </p:spTree>
    <p:extLst>
      <p:ext uri="{BB962C8B-B14F-4D97-AF65-F5344CB8AC3E}">
        <p14:creationId xmlns:p14="http://schemas.microsoft.com/office/powerpoint/2010/main" val="3531399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r>
              <a:rPr lang="en-GB"/>
              <a:t>Management Board &amp; ACW Report #1 - 2019/20</a:t>
            </a:r>
          </a:p>
        </p:txBody>
      </p:sp>
      <p:sp>
        <p:nvSpPr>
          <p:cNvPr id="5" name="Slide Number Placeholder 4"/>
          <p:cNvSpPr>
            <a:spLocks noGrp="1"/>
          </p:cNvSpPr>
          <p:nvPr>
            <p:ph type="sldNum" sz="quarter" idx="5"/>
          </p:nvPr>
        </p:nvSpPr>
        <p:spPr/>
        <p:txBody>
          <a:bodyPr/>
          <a:lstStyle/>
          <a:p>
            <a:fld id="{325F3A4B-9E16-49DF-BA1F-6396B01B9B3E}" type="slidenum">
              <a:rPr lang="en-GB" smtClean="0"/>
              <a:t>3</a:t>
            </a:fld>
            <a:endParaRPr lang="en-GB"/>
          </a:p>
        </p:txBody>
      </p:sp>
    </p:spTree>
    <p:extLst>
      <p:ext uri="{BB962C8B-B14F-4D97-AF65-F5344CB8AC3E}">
        <p14:creationId xmlns:p14="http://schemas.microsoft.com/office/powerpoint/2010/main" val="4003623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r>
              <a:rPr lang="en-GB"/>
              <a:t>Management Board &amp; ACW Report #1 - 2019/20</a:t>
            </a:r>
          </a:p>
        </p:txBody>
      </p:sp>
      <p:sp>
        <p:nvSpPr>
          <p:cNvPr id="5" name="Slide Number Placeholder 4"/>
          <p:cNvSpPr>
            <a:spLocks noGrp="1"/>
          </p:cNvSpPr>
          <p:nvPr>
            <p:ph type="sldNum" sz="quarter" idx="5"/>
          </p:nvPr>
        </p:nvSpPr>
        <p:spPr/>
        <p:txBody>
          <a:bodyPr/>
          <a:lstStyle/>
          <a:p>
            <a:fld id="{325F3A4B-9E16-49DF-BA1F-6396B01B9B3E}" type="slidenum">
              <a:rPr lang="en-GB" smtClean="0"/>
              <a:t>4</a:t>
            </a:fld>
            <a:endParaRPr lang="en-GB"/>
          </a:p>
        </p:txBody>
      </p:sp>
    </p:spTree>
    <p:extLst>
      <p:ext uri="{BB962C8B-B14F-4D97-AF65-F5344CB8AC3E}">
        <p14:creationId xmlns:p14="http://schemas.microsoft.com/office/powerpoint/2010/main" val="3633183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Management Board &amp; ACW Report #1 - 2019/20</a:t>
            </a:r>
          </a:p>
        </p:txBody>
      </p:sp>
      <p:sp>
        <p:nvSpPr>
          <p:cNvPr id="5" name="Slide Number Placeholder 4"/>
          <p:cNvSpPr>
            <a:spLocks noGrp="1"/>
          </p:cNvSpPr>
          <p:nvPr>
            <p:ph type="sldNum" sz="quarter" idx="5"/>
          </p:nvPr>
        </p:nvSpPr>
        <p:spPr/>
        <p:txBody>
          <a:bodyPr/>
          <a:lstStyle/>
          <a:p>
            <a:fld id="{325F3A4B-9E16-49DF-BA1F-6396B01B9B3E}" type="slidenum">
              <a:rPr lang="en-GB" smtClean="0"/>
              <a:t>5</a:t>
            </a:fld>
            <a:endParaRPr lang="en-GB"/>
          </a:p>
        </p:txBody>
      </p:sp>
    </p:spTree>
    <p:extLst>
      <p:ext uri="{BB962C8B-B14F-4D97-AF65-F5344CB8AC3E}">
        <p14:creationId xmlns:p14="http://schemas.microsoft.com/office/powerpoint/2010/main" val="2810236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r>
              <a:rPr lang="en-GB"/>
              <a:t>Management Board &amp; ACW Report #1 - 2019/20</a:t>
            </a:r>
          </a:p>
        </p:txBody>
      </p:sp>
      <p:sp>
        <p:nvSpPr>
          <p:cNvPr id="5" name="Slide Number Placeholder 4"/>
          <p:cNvSpPr>
            <a:spLocks noGrp="1"/>
          </p:cNvSpPr>
          <p:nvPr>
            <p:ph type="sldNum" sz="quarter" idx="5"/>
          </p:nvPr>
        </p:nvSpPr>
        <p:spPr/>
        <p:txBody>
          <a:bodyPr/>
          <a:lstStyle/>
          <a:p>
            <a:fld id="{325F3A4B-9E16-49DF-BA1F-6396B01B9B3E}" type="slidenum">
              <a:rPr lang="en-GB" smtClean="0"/>
              <a:t>6</a:t>
            </a:fld>
            <a:endParaRPr lang="en-GB"/>
          </a:p>
        </p:txBody>
      </p:sp>
    </p:spTree>
    <p:extLst>
      <p:ext uri="{BB962C8B-B14F-4D97-AF65-F5344CB8AC3E}">
        <p14:creationId xmlns:p14="http://schemas.microsoft.com/office/powerpoint/2010/main" val="387868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Management Board &amp; ACW Report #1 - 2019/20</a:t>
            </a:r>
          </a:p>
        </p:txBody>
      </p:sp>
      <p:sp>
        <p:nvSpPr>
          <p:cNvPr id="5" name="Slide Number Placeholder 4"/>
          <p:cNvSpPr>
            <a:spLocks noGrp="1"/>
          </p:cNvSpPr>
          <p:nvPr>
            <p:ph type="sldNum" sz="quarter" idx="5"/>
          </p:nvPr>
        </p:nvSpPr>
        <p:spPr/>
        <p:txBody>
          <a:bodyPr/>
          <a:lstStyle/>
          <a:p>
            <a:fld id="{325F3A4B-9E16-49DF-BA1F-6396B01B9B3E}" type="slidenum">
              <a:rPr lang="en-GB" smtClean="0"/>
              <a:t>7</a:t>
            </a:fld>
            <a:endParaRPr lang="en-GB"/>
          </a:p>
        </p:txBody>
      </p:sp>
    </p:spTree>
    <p:extLst>
      <p:ext uri="{BB962C8B-B14F-4D97-AF65-F5344CB8AC3E}">
        <p14:creationId xmlns:p14="http://schemas.microsoft.com/office/powerpoint/2010/main" val="3452558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r>
              <a:rPr lang="en-GB"/>
              <a:t>Management Board &amp; ACW Report #1 - 2019/20</a:t>
            </a:r>
          </a:p>
        </p:txBody>
      </p:sp>
      <p:sp>
        <p:nvSpPr>
          <p:cNvPr id="5" name="Slide Number Placeholder 4"/>
          <p:cNvSpPr>
            <a:spLocks noGrp="1"/>
          </p:cNvSpPr>
          <p:nvPr>
            <p:ph type="sldNum" sz="quarter" idx="5"/>
          </p:nvPr>
        </p:nvSpPr>
        <p:spPr/>
        <p:txBody>
          <a:bodyPr/>
          <a:lstStyle/>
          <a:p>
            <a:fld id="{325F3A4B-9E16-49DF-BA1F-6396B01B9B3E}" type="slidenum">
              <a:rPr lang="en-GB" smtClean="0"/>
              <a:t>8</a:t>
            </a:fld>
            <a:endParaRPr lang="en-GB"/>
          </a:p>
        </p:txBody>
      </p:sp>
    </p:spTree>
    <p:extLst>
      <p:ext uri="{BB962C8B-B14F-4D97-AF65-F5344CB8AC3E}">
        <p14:creationId xmlns:p14="http://schemas.microsoft.com/office/powerpoint/2010/main" val="3728086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Management Board &amp; ACW Report #1 - 2019/20</a:t>
            </a:r>
          </a:p>
        </p:txBody>
      </p:sp>
      <p:sp>
        <p:nvSpPr>
          <p:cNvPr id="5" name="Slide Number Placeholder 4"/>
          <p:cNvSpPr>
            <a:spLocks noGrp="1"/>
          </p:cNvSpPr>
          <p:nvPr>
            <p:ph type="sldNum" sz="quarter" idx="5"/>
          </p:nvPr>
        </p:nvSpPr>
        <p:spPr/>
        <p:txBody>
          <a:bodyPr/>
          <a:lstStyle/>
          <a:p>
            <a:fld id="{325F3A4B-9E16-49DF-BA1F-6396B01B9B3E}" type="slidenum">
              <a:rPr lang="en-GB" smtClean="0"/>
              <a:t>9</a:t>
            </a:fld>
            <a:endParaRPr lang="en-GB"/>
          </a:p>
        </p:txBody>
      </p:sp>
    </p:spTree>
    <p:extLst>
      <p:ext uri="{BB962C8B-B14F-4D97-AF65-F5344CB8AC3E}">
        <p14:creationId xmlns:p14="http://schemas.microsoft.com/office/powerpoint/2010/main" val="2384392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GB"/>
              <a:t>09/08/2019</a:t>
            </a:r>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7F4297-ED00-4231-833B-F4A3A949EC3B}" type="slidenum">
              <a:rPr lang="en-GB" smtClean="0"/>
              <a:t>‹#›</a:t>
            </a:fld>
            <a:endParaRPr lang="en-GB"/>
          </a:p>
        </p:txBody>
      </p:sp>
    </p:spTree>
    <p:extLst>
      <p:ext uri="{BB962C8B-B14F-4D97-AF65-F5344CB8AC3E}">
        <p14:creationId xmlns:p14="http://schemas.microsoft.com/office/powerpoint/2010/main" val="1933479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GB"/>
              <a:t>09/08/2019</a:t>
            </a:r>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7F4297-ED00-4231-833B-F4A3A949EC3B}" type="slidenum">
              <a:rPr lang="en-GB" smtClean="0"/>
              <a:t>‹#›</a:t>
            </a:fld>
            <a:endParaRPr lang="en-GB"/>
          </a:p>
        </p:txBody>
      </p:sp>
    </p:spTree>
    <p:extLst>
      <p:ext uri="{BB962C8B-B14F-4D97-AF65-F5344CB8AC3E}">
        <p14:creationId xmlns:p14="http://schemas.microsoft.com/office/powerpoint/2010/main" val="715864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GB"/>
              <a:t>09/08/2019</a:t>
            </a:r>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7F4297-ED00-4231-833B-F4A3A949EC3B}" type="slidenum">
              <a:rPr lang="en-GB" smtClean="0"/>
              <a:t>‹#›</a:t>
            </a:fld>
            <a:endParaRPr lang="en-GB"/>
          </a:p>
        </p:txBody>
      </p:sp>
    </p:spTree>
    <p:extLst>
      <p:ext uri="{BB962C8B-B14F-4D97-AF65-F5344CB8AC3E}">
        <p14:creationId xmlns:p14="http://schemas.microsoft.com/office/powerpoint/2010/main" val="3921501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GB"/>
              <a:t>09/08/2019</a:t>
            </a:r>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7F4297-ED00-4231-833B-F4A3A949EC3B}" type="slidenum">
              <a:rPr lang="en-GB" smtClean="0"/>
              <a:t>‹#›</a:t>
            </a:fld>
            <a:endParaRPr lang="en-GB"/>
          </a:p>
        </p:txBody>
      </p:sp>
    </p:spTree>
    <p:extLst>
      <p:ext uri="{BB962C8B-B14F-4D97-AF65-F5344CB8AC3E}">
        <p14:creationId xmlns:p14="http://schemas.microsoft.com/office/powerpoint/2010/main" val="3727188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GB"/>
              <a:t>09/08/2019</a:t>
            </a:r>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7F4297-ED00-4231-833B-F4A3A949EC3B}" type="slidenum">
              <a:rPr lang="en-GB" smtClean="0"/>
              <a:t>‹#›</a:t>
            </a:fld>
            <a:endParaRPr lang="en-GB"/>
          </a:p>
        </p:txBody>
      </p:sp>
    </p:spTree>
    <p:extLst>
      <p:ext uri="{BB962C8B-B14F-4D97-AF65-F5344CB8AC3E}">
        <p14:creationId xmlns:p14="http://schemas.microsoft.com/office/powerpoint/2010/main" val="2341718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GB"/>
              <a:t>09/08/2019</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7F4297-ED00-4231-833B-F4A3A949EC3B}" type="slidenum">
              <a:rPr lang="en-GB" smtClean="0"/>
              <a:t>‹#›</a:t>
            </a:fld>
            <a:endParaRPr lang="en-GB"/>
          </a:p>
        </p:txBody>
      </p:sp>
    </p:spTree>
    <p:extLst>
      <p:ext uri="{BB962C8B-B14F-4D97-AF65-F5344CB8AC3E}">
        <p14:creationId xmlns:p14="http://schemas.microsoft.com/office/powerpoint/2010/main" val="2163636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GB"/>
              <a:t>09/08/2019</a:t>
            </a:r>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57F4297-ED00-4231-833B-F4A3A949EC3B}" type="slidenum">
              <a:rPr lang="en-GB" smtClean="0"/>
              <a:t>‹#›</a:t>
            </a:fld>
            <a:endParaRPr lang="en-GB"/>
          </a:p>
        </p:txBody>
      </p:sp>
    </p:spTree>
    <p:extLst>
      <p:ext uri="{BB962C8B-B14F-4D97-AF65-F5344CB8AC3E}">
        <p14:creationId xmlns:p14="http://schemas.microsoft.com/office/powerpoint/2010/main" val="8056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GB"/>
              <a:t>09/08/2019</a:t>
            </a:r>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57F4297-ED00-4231-833B-F4A3A949EC3B}" type="slidenum">
              <a:rPr lang="en-GB" smtClean="0"/>
              <a:t>‹#›</a:t>
            </a:fld>
            <a:endParaRPr lang="en-GB"/>
          </a:p>
        </p:txBody>
      </p:sp>
    </p:spTree>
    <p:extLst>
      <p:ext uri="{BB962C8B-B14F-4D97-AF65-F5344CB8AC3E}">
        <p14:creationId xmlns:p14="http://schemas.microsoft.com/office/powerpoint/2010/main" val="4092021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09/08/2019</a:t>
            </a:r>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57F4297-ED00-4231-833B-F4A3A949EC3B}" type="slidenum">
              <a:rPr lang="en-GB" smtClean="0"/>
              <a:t>‹#›</a:t>
            </a:fld>
            <a:endParaRPr lang="en-GB"/>
          </a:p>
        </p:txBody>
      </p:sp>
    </p:spTree>
    <p:extLst>
      <p:ext uri="{BB962C8B-B14F-4D97-AF65-F5344CB8AC3E}">
        <p14:creationId xmlns:p14="http://schemas.microsoft.com/office/powerpoint/2010/main" val="1911645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a:t>09/08/2019</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7F4297-ED00-4231-833B-F4A3A949EC3B}" type="slidenum">
              <a:rPr lang="en-GB" smtClean="0"/>
              <a:t>‹#›</a:t>
            </a:fld>
            <a:endParaRPr lang="en-GB"/>
          </a:p>
        </p:txBody>
      </p:sp>
    </p:spTree>
    <p:extLst>
      <p:ext uri="{BB962C8B-B14F-4D97-AF65-F5344CB8AC3E}">
        <p14:creationId xmlns:p14="http://schemas.microsoft.com/office/powerpoint/2010/main" val="1711326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a:t>09/08/2019</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7F4297-ED00-4231-833B-F4A3A949EC3B}" type="slidenum">
              <a:rPr lang="en-GB" smtClean="0"/>
              <a:t>‹#›</a:t>
            </a:fld>
            <a:endParaRPr lang="en-GB"/>
          </a:p>
        </p:txBody>
      </p:sp>
    </p:spTree>
    <p:extLst>
      <p:ext uri="{BB962C8B-B14F-4D97-AF65-F5344CB8AC3E}">
        <p14:creationId xmlns:p14="http://schemas.microsoft.com/office/powerpoint/2010/main" val="525650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09/08/2019</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F4297-ED00-4231-833B-F4A3A949EC3B}" type="slidenum">
              <a:rPr lang="en-GB" smtClean="0"/>
              <a:t>‹#›</a:t>
            </a:fld>
            <a:endParaRPr lang="en-GB"/>
          </a:p>
        </p:txBody>
      </p:sp>
    </p:spTree>
    <p:extLst>
      <p:ext uri="{BB962C8B-B14F-4D97-AF65-F5344CB8AC3E}">
        <p14:creationId xmlns:p14="http://schemas.microsoft.com/office/powerpoint/2010/main" val="4188020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time_continue=52&amp;v=3Z_btM2lfa0&amp;feature=emb_titl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julia-forster.com/blog/2020/7/3/why-might-we-want-a-literary-agent-and-what-can-agents-do-for-writers-in-wales" TargetMode="External"/><Relationship Id="rId5" Type="http://schemas.openxmlformats.org/officeDocument/2006/relationships/hyperlink" Target="https://www.connorallen-27.co.uk/" TargetMode="External"/><Relationship Id="rId4" Type="http://schemas.openxmlformats.org/officeDocument/2006/relationships/hyperlink" Target="https://www.youtube.com/watch?v=MBlwF5Vvm8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ilding next to a fence&#10;&#10;Description automatically generated">
            <a:extLst>
              <a:ext uri="{FF2B5EF4-FFF2-40B4-BE49-F238E27FC236}">
                <a16:creationId xmlns:a16="http://schemas.microsoft.com/office/drawing/2014/main" id="{55289E0D-F7D9-4FBB-B512-B7467CFD4A3E}"/>
              </a:ext>
            </a:extLst>
          </p:cNvPr>
          <p:cNvPicPr>
            <a:picLocks noChangeAspect="1"/>
          </p:cNvPicPr>
          <p:nvPr/>
        </p:nvPicPr>
        <p:blipFill rotWithShape="1">
          <a:blip r:embed="rId3">
            <a:extLst>
              <a:ext uri="{28A0092B-C50C-407E-A947-70E740481C1C}">
                <a14:useLocalDpi xmlns:a14="http://schemas.microsoft.com/office/drawing/2010/main" val="0"/>
              </a:ext>
            </a:extLst>
          </a:blip>
          <a:srcRect l="8511" t="7085" r="33680" b="45565"/>
          <a:stretch/>
        </p:blipFill>
        <p:spPr>
          <a:xfrm>
            <a:off x="-2" y="0"/>
            <a:ext cx="12542521" cy="6858000"/>
          </a:xfrm>
          <a:prstGeom prst="rect">
            <a:avLst/>
          </a:prstGeom>
        </p:spPr>
      </p:pic>
      <p:sp>
        <p:nvSpPr>
          <p:cNvPr id="13" name="Rectangle 12">
            <a:extLst>
              <a:ext uri="{FF2B5EF4-FFF2-40B4-BE49-F238E27FC236}">
                <a16:creationId xmlns:a16="http://schemas.microsoft.com/office/drawing/2014/main" id="{A8901C7B-2EB4-4F68-8750-33447D5EA03E}"/>
              </a:ext>
            </a:extLst>
          </p:cNvPr>
          <p:cNvSpPr/>
          <p:nvPr/>
        </p:nvSpPr>
        <p:spPr>
          <a:xfrm>
            <a:off x="-2" y="666025"/>
            <a:ext cx="6545181" cy="2125457"/>
          </a:xfrm>
          <a:prstGeom prst="rect">
            <a:avLst/>
          </a:prstGeom>
          <a:solidFill>
            <a:srgbClr val="ECA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7B7992"/>
              </a:solidFill>
            </a:endParaRPr>
          </a:p>
        </p:txBody>
      </p:sp>
      <p:sp>
        <p:nvSpPr>
          <p:cNvPr id="2" name="Title 1">
            <a:extLst>
              <a:ext uri="{FF2B5EF4-FFF2-40B4-BE49-F238E27FC236}">
                <a16:creationId xmlns:a16="http://schemas.microsoft.com/office/drawing/2014/main" id="{94989F5F-EAD7-489D-9DD6-574EE36054B2}"/>
              </a:ext>
            </a:extLst>
          </p:cNvPr>
          <p:cNvSpPr>
            <a:spLocks noGrp="1"/>
          </p:cNvSpPr>
          <p:nvPr>
            <p:ph type="ctrTitle"/>
          </p:nvPr>
        </p:nvSpPr>
        <p:spPr>
          <a:xfrm>
            <a:off x="114312" y="1432687"/>
            <a:ext cx="7857352" cy="1225550"/>
          </a:xfrm>
        </p:spPr>
        <p:txBody>
          <a:bodyPr>
            <a:normAutofit fontScale="90000"/>
          </a:bodyPr>
          <a:lstStyle/>
          <a:p>
            <a:pPr algn="l" fontAlgn="base"/>
            <a:r>
              <a:rPr lang="en-GB" sz="2857" b="1" dirty="0">
                <a:solidFill>
                  <a:schemeClr val="bg1"/>
                </a:solidFill>
                <a:latin typeface="Faricy New Rg" panose="020B0503000000020004" pitchFamily="34" charset="0"/>
              </a:rPr>
              <a:t>2020/2021</a:t>
            </a:r>
            <a:br>
              <a:rPr lang="en-GB" sz="2857" b="1" dirty="0">
                <a:solidFill>
                  <a:schemeClr val="bg1"/>
                </a:solidFill>
                <a:latin typeface="Faricy New Rg" panose="020B0503000000020004" pitchFamily="34" charset="0"/>
              </a:rPr>
            </a:br>
            <a:br>
              <a:rPr lang="en-GB" sz="2857" b="1" dirty="0">
                <a:solidFill>
                  <a:schemeClr val="bg1"/>
                </a:solidFill>
                <a:latin typeface="Faricy New Rg" panose="020B0503000000020004" pitchFamily="34" charset="0"/>
              </a:rPr>
            </a:br>
            <a:r>
              <a:rPr lang="en-GB" sz="2857" b="1" dirty="0">
                <a:solidFill>
                  <a:srgbClr val="323030"/>
                </a:solidFill>
                <a:latin typeface="Faricy New Rg" panose="020B0503000000020004" pitchFamily="34" charset="0"/>
              </a:rPr>
              <a:t>Organisational Report #5</a:t>
            </a:r>
            <a:br>
              <a:rPr lang="en-GB" sz="2857" b="1" dirty="0">
                <a:solidFill>
                  <a:schemeClr val="bg1"/>
                </a:solidFill>
                <a:latin typeface="Faricy New Rg" panose="020B0503000000020004" pitchFamily="34" charset="0"/>
              </a:rPr>
            </a:br>
            <a:br>
              <a:rPr lang="en-GB" sz="2857" b="1" dirty="0">
                <a:solidFill>
                  <a:schemeClr val="bg1"/>
                </a:solidFill>
                <a:latin typeface="Faricy New Rg" panose="020B0503000000020004" pitchFamily="34" charset="0"/>
              </a:rPr>
            </a:br>
            <a:r>
              <a:rPr lang="en-GB" sz="1714" b="1" dirty="0">
                <a:solidFill>
                  <a:schemeClr val="bg1"/>
                </a:solidFill>
                <a:latin typeface="Faricy New Rg" panose="020B0503000000020004" pitchFamily="34" charset="0"/>
              </a:rPr>
              <a:t>Period covered: 1 April – 30 June 2020</a:t>
            </a:r>
            <a:endParaRPr lang="en-GB" sz="2857" b="1" dirty="0">
              <a:solidFill>
                <a:schemeClr val="bg1"/>
              </a:solidFill>
              <a:latin typeface="Faricy New Rg" panose="020B0503000000020004" pitchFamily="34" charset="0"/>
            </a:endParaRPr>
          </a:p>
        </p:txBody>
      </p:sp>
      <p:sp>
        <p:nvSpPr>
          <p:cNvPr id="4" name="Slide Number Placeholder 3">
            <a:extLst>
              <a:ext uri="{FF2B5EF4-FFF2-40B4-BE49-F238E27FC236}">
                <a16:creationId xmlns:a16="http://schemas.microsoft.com/office/drawing/2014/main" id="{85C1AE19-6102-4816-B4F1-67FF25B7A11E}"/>
              </a:ext>
            </a:extLst>
          </p:cNvPr>
          <p:cNvSpPr>
            <a:spLocks noGrp="1"/>
          </p:cNvSpPr>
          <p:nvPr>
            <p:ph type="sldNum" sz="quarter" idx="12"/>
          </p:nvPr>
        </p:nvSpPr>
        <p:spPr/>
        <p:txBody>
          <a:bodyPr/>
          <a:lstStyle/>
          <a:p>
            <a:fld id="{E57F4297-ED00-4231-833B-F4A3A949EC3B}" type="slidenum">
              <a:rPr lang="en-GB" smtClean="0"/>
              <a:t>1</a:t>
            </a:fld>
            <a:endParaRPr lang="en-GB"/>
          </a:p>
        </p:txBody>
      </p:sp>
      <p:sp>
        <p:nvSpPr>
          <p:cNvPr id="8" name="Rectangle 7">
            <a:extLst>
              <a:ext uri="{FF2B5EF4-FFF2-40B4-BE49-F238E27FC236}">
                <a16:creationId xmlns:a16="http://schemas.microsoft.com/office/drawing/2014/main" id="{2CA4D0DC-7A64-4560-9624-BB0B8EB4F201}"/>
              </a:ext>
            </a:extLst>
          </p:cNvPr>
          <p:cNvSpPr/>
          <p:nvPr/>
        </p:nvSpPr>
        <p:spPr>
          <a:xfrm>
            <a:off x="0" y="6239615"/>
            <a:ext cx="3835609" cy="300082"/>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solidFill>
                <a:schemeClr val="bg1"/>
              </a:solidFill>
              <a:latin typeface="Faricy New Rg" panose="020B0503000000020004" pitchFamily="34" charset="0"/>
            </a:endParaRPr>
          </a:p>
          <a:p>
            <a:pPr algn="ctr"/>
            <a:r>
              <a:rPr lang="en-GB" sz="1000" b="0" i="0" dirty="0">
                <a:solidFill>
                  <a:schemeClr val="bg1"/>
                </a:solidFill>
                <a:effectLst/>
                <a:latin typeface="Faricy New Rg" panose="020B0503000000020004" pitchFamily="34" charset="0"/>
              </a:rPr>
              <a:t>The Weird &amp; Wonderful Wales Cardiff Water Tower Mural</a:t>
            </a:r>
          </a:p>
          <a:p>
            <a:pPr algn="ctr"/>
            <a:endParaRPr lang="en-GB" sz="1000" dirty="0">
              <a:solidFill>
                <a:schemeClr val="bg1"/>
              </a:solidFill>
              <a:latin typeface="Faricy New Rg" panose="020B0503000000020004" pitchFamily="34" charset="0"/>
            </a:endParaRPr>
          </a:p>
        </p:txBody>
      </p:sp>
      <p:pic>
        <p:nvPicPr>
          <p:cNvPr id="11" name="Picture 10" descr="A close up of a logo&#10;&#10;Description automatically generated">
            <a:extLst>
              <a:ext uri="{FF2B5EF4-FFF2-40B4-BE49-F238E27FC236}">
                <a16:creationId xmlns:a16="http://schemas.microsoft.com/office/drawing/2014/main" id="{C2CD9A65-83E0-4DFF-8C16-6D5E27516C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3885" y="227437"/>
            <a:ext cx="3408115" cy="877176"/>
          </a:xfrm>
          <a:prstGeom prst="rect">
            <a:avLst/>
          </a:prstGeom>
        </p:spPr>
      </p:pic>
    </p:spTree>
    <p:extLst>
      <p:ext uri="{BB962C8B-B14F-4D97-AF65-F5344CB8AC3E}">
        <p14:creationId xmlns:p14="http://schemas.microsoft.com/office/powerpoint/2010/main" val="362402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DF4418B-F0C3-4EEF-8290-02380E9CC023}"/>
              </a:ext>
            </a:extLst>
          </p:cNvPr>
          <p:cNvGraphicFramePr>
            <a:graphicFrameLocks noGrp="1"/>
          </p:cNvGraphicFramePr>
          <p:nvPr>
            <p:extLst>
              <p:ext uri="{D42A27DB-BD31-4B8C-83A1-F6EECF244321}">
                <p14:modId xmlns:p14="http://schemas.microsoft.com/office/powerpoint/2010/main" val="1328351863"/>
              </p:ext>
            </p:extLst>
          </p:nvPr>
        </p:nvGraphicFramePr>
        <p:xfrm>
          <a:off x="321188" y="1703922"/>
          <a:ext cx="11738731" cy="5017553"/>
        </p:xfrm>
        <a:graphic>
          <a:graphicData uri="http://schemas.openxmlformats.org/drawingml/2006/table">
            <a:tbl>
              <a:tblPr firstRow="1" firstCol="1" bandRow="1"/>
              <a:tblGrid>
                <a:gridCol w="3161018">
                  <a:extLst>
                    <a:ext uri="{9D8B030D-6E8A-4147-A177-3AD203B41FA5}">
                      <a16:colId xmlns:a16="http://schemas.microsoft.com/office/drawing/2014/main" val="3119972959"/>
                    </a:ext>
                  </a:extLst>
                </a:gridCol>
                <a:gridCol w="4622315">
                  <a:extLst>
                    <a:ext uri="{9D8B030D-6E8A-4147-A177-3AD203B41FA5}">
                      <a16:colId xmlns:a16="http://schemas.microsoft.com/office/drawing/2014/main" val="736020784"/>
                    </a:ext>
                  </a:extLst>
                </a:gridCol>
                <a:gridCol w="2979905">
                  <a:extLst>
                    <a:ext uri="{9D8B030D-6E8A-4147-A177-3AD203B41FA5}">
                      <a16:colId xmlns:a16="http://schemas.microsoft.com/office/drawing/2014/main" val="1055663882"/>
                    </a:ext>
                  </a:extLst>
                </a:gridCol>
                <a:gridCol w="975493">
                  <a:extLst>
                    <a:ext uri="{9D8B030D-6E8A-4147-A177-3AD203B41FA5}">
                      <a16:colId xmlns:a16="http://schemas.microsoft.com/office/drawing/2014/main" val="1776716464"/>
                    </a:ext>
                  </a:extLst>
                </a:gridCol>
              </a:tblGrid>
              <a:tr h="644716">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Targets for 31 March 2021</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Current Progress</a:t>
                      </a:r>
                      <a:endParaRPr lang="en-GB" sz="1300" b="1" i="0" u="none" strike="noStrike" dirty="0">
                        <a:solidFill>
                          <a:schemeClr val="bg1"/>
                        </a:solidFill>
                        <a:effectLst/>
                        <a:latin typeface="Faricy New Rg" panose="020B0503000000020004" pitchFamily="34" charset="0"/>
                      </a:endParaRPr>
                    </a:p>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1 April – 30 June 2020</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rPr>
                        <a:t>20/21 Target Updates</a:t>
                      </a: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Method of data capture</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extLst>
                  <a:ext uri="{0D108BD9-81ED-4DB2-BD59-A6C34878D82A}">
                    <a16:rowId xmlns:a16="http://schemas.microsoft.com/office/drawing/2014/main" val="1984690769"/>
                  </a:ext>
                </a:extLst>
              </a:tr>
              <a:tr h="1434873">
                <a:tc>
                  <a:txBody>
                    <a:bodyPr/>
                    <a:lstStyle/>
                    <a:p>
                      <a:pPr>
                        <a:lnSpc>
                          <a:spcPct val="107000"/>
                        </a:lnSpc>
                        <a:spcAft>
                          <a:spcPts val="800"/>
                        </a:spcAft>
                      </a:pPr>
                      <a:r>
                        <a:rPr lang="en-US" sz="1200" dirty="0">
                          <a:solidFill>
                            <a:srgbClr val="000000"/>
                          </a:solidFill>
                          <a:effectLst/>
                          <a:latin typeface="+mn-lt"/>
                          <a:ea typeface="Calibri" panose="020F0502020204030204" pitchFamily="34" charset="0"/>
                          <a:cs typeface="Calibri" panose="020F0502020204030204" pitchFamily="34" charset="0"/>
                        </a:rPr>
                        <a:t>At least </a:t>
                      </a:r>
                      <a:r>
                        <a:rPr lang="en-US" sz="1200" b="1" dirty="0">
                          <a:solidFill>
                            <a:srgbClr val="000000"/>
                          </a:solidFill>
                          <a:effectLst/>
                          <a:latin typeface="+mn-lt"/>
                          <a:ea typeface="Calibri" panose="020F0502020204030204" pitchFamily="34" charset="0"/>
                          <a:cs typeface="Calibri" panose="020F0502020204030204" pitchFamily="34" charset="0"/>
                        </a:rPr>
                        <a:t>200 established writers </a:t>
                      </a:r>
                      <a:r>
                        <a:rPr lang="en-US" sz="1200" dirty="0">
                          <a:solidFill>
                            <a:srgbClr val="000000"/>
                          </a:solidFill>
                          <a:effectLst/>
                          <a:latin typeface="+mn-lt"/>
                          <a:ea typeface="Calibri" panose="020F0502020204030204" pitchFamily="34" charset="0"/>
                          <a:cs typeface="Calibri" panose="020F0502020204030204" pitchFamily="34" charset="0"/>
                        </a:rPr>
                        <a:t>and </a:t>
                      </a:r>
                      <a:r>
                        <a:rPr lang="en-US" sz="1200" b="1" dirty="0">
                          <a:solidFill>
                            <a:srgbClr val="000000"/>
                          </a:solidFill>
                          <a:effectLst/>
                          <a:latin typeface="+mn-lt"/>
                          <a:ea typeface="Calibri" panose="020F0502020204030204" pitchFamily="34" charset="0"/>
                          <a:cs typeface="Calibri" panose="020F0502020204030204" pitchFamily="34" charset="0"/>
                        </a:rPr>
                        <a:t>250 literary works</a:t>
                      </a:r>
                      <a:r>
                        <a:rPr lang="en-US" sz="1200" dirty="0">
                          <a:solidFill>
                            <a:srgbClr val="000000"/>
                          </a:solidFill>
                          <a:effectLst/>
                          <a:latin typeface="+mn-lt"/>
                          <a:ea typeface="Calibri" panose="020F0502020204030204" pitchFamily="34" charset="0"/>
                          <a:cs typeface="Calibri" panose="020F0502020204030204" pitchFamily="34" charset="0"/>
                        </a:rPr>
                        <a:t> are engaged in high-profile projects annually, compared to 250 and 244 respectively in 19/20.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33 established writers and 37 literary works </a:t>
                      </a:r>
                      <a:r>
                        <a:rPr lang="en-GB" sz="1200" b="0" kern="1200" dirty="0">
                          <a:solidFill>
                            <a:schemeClr val="tx1"/>
                          </a:solidFill>
                          <a:effectLst/>
                          <a:latin typeface="+mn-lt"/>
                          <a:ea typeface="+mn-ea"/>
                          <a:cs typeface="+mn-cs"/>
                        </a:rPr>
                        <a:t>have engaged in our high-profile projects. In June, Gillian Clarke delivered a digital Poetry Masterclass to seven poets which included a reading from Mona </a:t>
                      </a:r>
                      <a:r>
                        <a:rPr lang="en-GB" sz="1200" b="0" kern="1200" dirty="0" err="1">
                          <a:solidFill>
                            <a:schemeClr val="tx1"/>
                          </a:solidFill>
                          <a:effectLst/>
                          <a:latin typeface="+mn-lt"/>
                          <a:ea typeface="+mn-ea"/>
                          <a:cs typeface="+mn-cs"/>
                        </a:rPr>
                        <a:t>Arshi</a:t>
                      </a:r>
                      <a:r>
                        <a:rPr lang="en-GB" sz="1200" b="0" kern="1200" dirty="0">
                          <a:solidFill>
                            <a:schemeClr val="tx1"/>
                          </a:solidFill>
                          <a:effectLst/>
                          <a:latin typeface="+mn-lt"/>
                          <a:ea typeface="+mn-ea"/>
                          <a:cs typeface="+mn-cs"/>
                        </a:rPr>
                        <a:t> to inspire the poets’ work. The seven individuals had the opportunity to further develop the shape, music and imaginative possibilities of their work.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spcAft>
                          <a:spcPts val="0"/>
                        </a:spcAft>
                      </a:pPr>
                      <a:r>
                        <a:rPr lang="en-GB" sz="1200" b="0" dirty="0">
                          <a:solidFill>
                            <a:srgbClr val="000000"/>
                          </a:solidFill>
                          <a:effectLst/>
                          <a:latin typeface="+mn-lt"/>
                          <a:ea typeface="Calibri" panose="020F0502020204030204" pitchFamily="34" charset="0"/>
                          <a:cs typeface="Times New Roman" panose="02020603050405020304" pitchFamily="18" charset="0"/>
                        </a:rPr>
                        <a:t>This target has increased from 15 and 17 to 200 and 250 respectively for 20/21. Amongst our ambassadorial projects, creative writing courses and high-profile events, we engaged with a higher number of writers and literary works than expected in 2019.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l" fontAlgn="base">
                        <a:spcBef>
                          <a:spcPts val="0"/>
                        </a:spcBef>
                        <a:spcAft>
                          <a:spcPts val="0"/>
                        </a:spcAft>
                      </a:pPr>
                      <a:endParaRPr lang="en-GB" sz="1200" kern="1200" dirty="0">
                        <a:solidFill>
                          <a:schemeClr val="tx1"/>
                        </a:solidFill>
                        <a:effectLst/>
                        <a:latin typeface="+mn-lt"/>
                        <a:ea typeface="+mn-ea"/>
                        <a:cs typeface="+mn-cs"/>
                      </a:endParaRPr>
                    </a:p>
                    <a:p>
                      <a:pPr algn="l" fontAlgn="base">
                        <a:spcBef>
                          <a:spcPts val="0"/>
                        </a:spcBef>
                        <a:spcAft>
                          <a:spcPts val="0"/>
                        </a:spcAft>
                      </a:pPr>
                      <a:endParaRPr lang="en-GB" sz="1200" kern="1200" dirty="0">
                        <a:solidFill>
                          <a:schemeClr val="tx1"/>
                        </a:solidFill>
                        <a:effectLst/>
                        <a:latin typeface="+mn-lt"/>
                        <a:ea typeface="+mn-ea"/>
                        <a:cs typeface="+mn-cs"/>
                      </a:endParaRPr>
                    </a:p>
                    <a:p>
                      <a:pPr algn="l" fontAlgn="base">
                        <a:spcBef>
                          <a:spcPts val="0"/>
                        </a:spcBef>
                        <a:spcAft>
                          <a:spcPts val="0"/>
                        </a:spcAft>
                      </a:pPr>
                      <a:endParaRPr lang="en-GB" sz="1200" kern="1200" dirty="0">
                        <a:solidFill>
                          <a:schemeClr val="tx1"/>
                        </a:solidFill>
                        <a:effectLst/>
                        <a:latin typeface="+mn-lt"/>
                        <a:ea typeface="+mn-ea"/>
                        <a:cs typeface="+mn-cs"/>
                      </a:endParaRPr>
                    </a:p>
                    <a:p>
                      <a:pPr algn="l" fontAlgn="base">
                        <a:spcBef>
                          <a:spcPts val="0"/>
                        </a:spcBef>
                        <a:spcAft>
                          <a:spcPts val="0"/>
                        </a:spcAft>
                      </a:pPr>
                      <a:endParaRPr lang="en-GB" sz="1200" kern="1200" dirty="0">
                        <a:solidFill>
                          <a:schemeClr val="tx1"/>
                        </a:solidFill>
                        <a:effectLst/>
                        <a:latin typeface="+mn-lt"/>
                        <a:ea typeface="+mn-ea"/>
                        <a:cs typeface="+mn-cs"/>
                      </a:endParaRPr>
                    </a:p>
                    <a:p>
                      <a:pPr algn="l" fontAlgn="base">
                        <a:spcBef>
                          <a:spcPts val="0"/>
                        </a:spcBef>
                        <a:spcAft>
                          <a:spcPts val="0"/>
                        </a:spcAft>
                      </a:pPr>
                      <a:endParaRPr lang="en-GB" sz="1200" kern="1200" dirty="0">
                        <a:solidFill>
                          <a:schemeClr val="tx1"/>
                        </a:solidFill>
                        <a:effectLst/>
                        <a:latin typeface="+mn-lt"/>
                        <a:ea typeface="+mn-ea"/>
                        <a:cs typeface="+mn-cs"/>
                      </a:endParaRPr>
                    </a:p>
                    <a:p>
                      <a:pPr algn="l" fontAlgn="base">
                        <a:spcBef>
                          <a:spcPts val="0"/>
                        </a:spcBef>
                        <a:spcAft>
                          <a:spcPts val="0"/>
                        </a:spcAft>
                      </a:pPr>
                      <a:endParaRPr lang="en-GB" sz="1200" kern="1200" dirty="0">
                        <a:solidFill>
                          <a:schemeClr val="tx1"/>
                        </a:solidFill>
                        <a:effectLst/>
                        <a:latin typeface="+mn-lt"/>
                        <a:ea typeface="+mn-ea"/>
                        <a:cs typeface="+mn-cs"/>
                      </a:endParaRPr>
                    </a:p>
                    <a:p>
                      <a:pPr algn="l" fontAlgn="base">
                        <a:spcBef>
                          <a:spcPts val="0"/>
                        </a:spcBef>
                        <a:spcAft>
                          <a:spcPts val="0"/>
                        </a:spcAft>
                      </a:pPr>
                      <a:endParaRPr lang="en-GB" sz="1200" kern="1200" dirty="0">
                        <a:solidFill>
                          <a:schemeClr val="tx1"/>
                        </a:solidFill>
                        <a:effectLst/>
                        <a:latin typeface="+mn-lt"/>
                        <a:ea typeface="+mn-ea"/>
                        <a:cs typeface="+mn-cs"/>
                      </a:endParaRPr>
                    </a:p>
                    <a:p>
                      <a:pPr algn="l" fontAlgn="base">
                        <a:spcBef>
                          <a:spcPts val="0"/>
                        </a:spcBef>
                        <a:spcAft>
                          <a:spcPts val="0"/>
                        </a:spcAft>
                      </a:pPr>
                      <a:endParaRPr lang="en-GB" sz="1200" kern="1200" dirty="0">
                        <a:solidFill>
                          <a:schemeClr val="tx1"/>
                        </a:solidFill>
                        <a:effectLst/>
                        <a:latin typeface="+mn-lt"/>
                        <a:ea typeface="+mn-ea"/>
                        <a:cs typeface="+mn-cs"/>
                      </a:endParaRPr>
                    </a:p>
                    <a:p>
                      <a:pPr algn="l" fontAlgn="base">
                        <a:spcBef>
                          <a:spcPts val="0"/>
                        </a:spcBef>
                        <a:spcAft>
                          <a:spcPts val="0"/>
                        </a:spcAft>
                      </a:pPr>
                      <a:endParaRPr lang="en-GB" sz="1200" kern="1200" dirty="0">
                        <a:solidFill>
                          <a:schemeClr val="tx1"/>
                        </a:solidFill>
                        <a:effectLst/>
                        <a:latin typeface="+mn-lt"/>
                        <a:ea typeface="+mn-ea"/>
                        <a:cs typeface="+mn-cs"/>
                      </a:endParaRPr>
                    </a:p>
                    <a:p>
                      <a:pPr algn="l" fontAlgn="base">
                        <a:spcBef>
                          <a:spcPts val="0"/>
                        </a:spcBef>
                        <a:spcAft>
                          <a:spcPts val="0"/>
                        </a:spcAft>
                      </a:pPr>
                      <a:r>
                        <a:rPr lang="en-GB" sz="1100" kern="1200" dirty="0">
                          <a:solidFill>
                            <a:schemeClr val="tx1"/>
                          </a:solidFill>
                          <a:effectLst/>
                          <a:latin typeface="+mn-lt"/>
                          <a:ea typeface="+mn-ea"/>
                          <a:cs typeface="+mn-cs"/>
                        </a:rPr>
                        <a:t>Our project progress and evaluation reports </a:t>
                      </a:r>
                      <a:endParaRPr lang="en-GB" sz="1100" b="0" i="0" u="none" strike="noStrike" dirty="0">
                        <a:effectLst/>
                        <a:latin typeface="+mn-lt"/>
                      </a:endParaRPr>
                    </a:p>
                    <a:p>
                      <a:pPr algn="l" fontAlgn="base">
                        <a:spcBef>
                          <a:spcPts val="0"/>
                        </a:spcBef>
                        <a:spcAft>
                          <a:spcPts val="0"/>
                        </a:spcAft>
                      </a:pPr>
                      <a:endParaRPr lang="en-GB" sz="1200" b="0" i="0" u="none" strike="noStrike" dirty="0">
                        <a:effectLst/>
                        <a:latin typeface="+mn-lt"/>
                      </a:endParaRPr>
                    </a:p>
                  </a:txBody>
                  <a:tcPr marL="54834" marR="54834" marT="761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2397190"/>
                  </a:ext>
                </a:extLst>
              </a:tr>
              <a:tr h="1175186">
                <a:tc>
                  <a:txBody>
                    <a:bodyPr/>
                    <a:lstStyle/>
                    <a:p>
                      <a:pPr>
                        <a:lnSpc>
                          <a:spcPct val="107000"/>
                        </a:lnSpc>
                        <a:spcAft>
                          <a:spcPts val="800"/>
                        </a:spcAft>
                      </a:pPr>
                      <a:r>
                        <a:rPr lang="en-US" sz="1200" dirty="0">
                          <a:solidFill>
                            <a:srgbClr val="000000"/>
                          </a:solidFill>
                          <a:effectLst/>
                          <a:latin typeface="+mn-lt"/>
                          <a:ea typeface="Calibri" panose="020F0502020204030204" pitchFamily="34" charset="0"/>
                          <a:cs typeface="Calibri" panose="020F0502020204030204" pitchFamily="34" charset="0"/>
                        </a:rPr>
                        <a:t>We will collaborate on and facilitate at </a:t>
                      </a:r>
                      <a:r>
                        <a:rPr lang="en-US" sz="1200" b="1" dirty="0">
                          <a:solidFill>
                            <a:srgbClr val="000000"/>
                          </a:solidFill>
                          <a:effectLst/>
                          <a:latin typeface="+mn-lt"/>
                          <a:ea typeface="Calibri" panose="020F0502020204030204" pitchFamily="34" charset="0"/>
                          <a:cs typeface="Calibri" panose="020F0502020204030204" pitchFamily="34" charset="0"/>
                        </a:rPr>
                        <a:t>least 20 partnership and exchange projects</a:t>
                      </a:r>
                      <a:r>
                        <a:rPr lang="en-US" sz="1200" dirty="0">
                          <a:solidFill>
                            <a:srgbClr val="000000"/>
                          </a:solidFill>
                          <a:effectLst/>
                          <a:latin typeface="+mn-lt"/>
                          <a:ea typeface="Calibri" panose="020F0502020204030204" pitchFamily="34" charset="0"/>
                          <a:cs typeface="Calibri" panose="020F0502020204030204" pitchFamily="34" charset="0"/>
                        </a:rPr>
                        <a:t> outside Wales annually, compared to 21 in 19/20. </a:t>
                      </a:r>
                      <a:endParaRPr lang="en-GB" sz="1200" dirty="0">
                        <a:solidFill>
                          <a:srgbClr val="000000"/>
                        </a:solidFill>
                        <a:effectLst/>
                        <a:latin typeface="+mn-lt"/>
                        <a:ea typeface="Arial Unicode MS" panose="020B0604020202020204" pitchFamily="34" charset="-128"/>
                        <a:cs typeface="Arial Unicode MS" panose="020B0604020202020204" pitchFamily="34"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spcAft>
                          <a:spcPts val="0"/>
                        </a:spcAft>
                      </a:pPr>
                      <a:r>
                        <a:rPr lang="en-GB" sz="1200" b="0" dirty="0">
                          <a:solidFill>
                            <a:schemeClr val="tx1"/>
                          </a:solidFill>
                          <a:effectLst/>
                          <a:latin typeface="+mn-lt"/>
                          <a:ea typeface="Times New Roman" panose="02020603050405020304" pitchFamily="18" charset="0"/>
                          <a:cs typeface="Calibri" panose="020F0502020204030204" pitchFamily="34" charset="0"/>
                        </a:rPr>
                        <a:t>We have collaborated on and facilitated </a:t>
                      </a:r>
                      <a:r>
                        <a:rPr lang="en-GB" sz="1200" b="1" dirty="0">
                          <a:solidFill>
                            <a:schemeClr val="tx1"/>
                          </a:solidFill>
                          <a:effectLst/>
                          <a:latin typeface="+mn-lt"/>
                          <a:ea typeface="Times New Roman" panose="02020603050405020304" pitchFamily="18" charset="0"/>
                          <a:cs typeface="Calibri" panose="020F0502020204030204" pitchFamily="34" charset="0"/>
                        </a:rPr>
                        <a:t>3 partnership and exchange projects outside Wales</a:t>
                      </a:r>
                      <a:r>
                        <a:rPr lang="en-GB" sz="1200" b="0" dirty="0">
                          <a:solidFill>
                            <a:schemeClr val="tx1"/>
                          </a:solidFill>
                          <a:effectLst/>
                          <a:latin typeface="+mn-lt"/>
                          <a:ea typeface="Times New Roman" panose="02020603050405020304" pitchFamily="18" charset="0"/>
                          <a:cs typeface="Calibri" panose="020F0502020204030204" pitchFamily="34" charset="0"/>
                        </a:rPr>
                        <a:t>. In April, our CEO took part in ‘</a:t>
                      </a:r>
                      <a:r>
                        <a:rPr lang="en-GB" sz="1200" b="0" dirty="0" err="1">
                          <a:solidFill>
                            <a:schemeClr val="tx1"/>
                          </a:solidFill>
                          <a:effectLst/>
                          <a:latin typeface="+mn-lt"/>
                          <a:ea typeface="Times New Roman" panose="02020603050405020304" pitchFamily="18" charset="0"/>
                          <a:cs typeface="Calibri" panose="020F0502020204030204" pitchFamily="34" charset="0"/>
                        </a:rPr>
                        <a:t>Mothertongues</a:t>
                      </a:r>
                      <a:r>
                        <a:rPr lang="en-GB" sz="1200" b="0" dirty="0">
                          <a:solidFill>
                            <a:schemeClr val="tx1"/>
                          </a:solidFill>
                          <a:effectLst/>
                          <a:latin typeface="+mn-lt"/>
                          <a:ea typeface="Times New Roman" panose="02020603050405020304" pitchFamily="18" charset="0"/>
                          <a:cs typeface="Calibri" panose="020F0502020204030204" pitchFamily="34" charset="0"/>
                        </a:rPr>
                        <a:t>’, a digital discussion focused on the idea of language from a Welsh, Scots Gaelic and Irish language perspective. The event was delivered in partnership with British Council Wales, Welsh Government and British Council Ireland.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spcAft>
                          <a:spcPts val="0"/>
                        </a:spcAft>
                      </a:pPr>
                      <a:r>
                        <a:rPr lang="en-GB" sz="1200" b="1" dirty="0">
                          <a:solidFill>
                            <a:schemeClr val="tx1"/>
                          </a:solidFill>
                          <a:effectLst/>
                          <a:latin typeface="+mn-lt"/>
                          <a:ea typeface="Times New Roman" panose="02020603050405020304" pitchFamily="18" charset="0"/>
                          <a:cs typeface="Calibri" panose="020F0502020204030204" pitchFamily="34" charset="0"/>
                        </a:rPr>
                        <a:t> </a:t>
                      </a:r>
                      <a:r>
                        <a:rPr lang="en-GB" sz="1200" b="0" dirty="0">
                          <a:solidFill>
                            <a:schemeClr val="tx1"/>
                          </a:solidFill>
                          <a:effectLst/>
                          <a:latin typeface="+mn-lt"/>
                          <a:ea typeface="Times New Roman" panose="02020603050405020304" pitchFamily="18" charset="0"/>
                          <a:cs typeface="Calibri" panose="020F0502020204030204" pitchFamily="34" charset="0"/>
                        </a:rPr>
                        <a:t>This target has increased from 2 to 20 as we engaged with a number of projects outside of Wales in 2019. Therefore, as a result of new partnerships, we expect to continue our international activity.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l" fontAlgn="base">
                        <a:spcBef>
                          <a:spcPts val="0"/>
                        </a:spcBef>
                        <a:spcAft>
                          <a:spcPts val="0"/>
                        </a:spcAft>
                      </a:pPr>
                      <a:endParaRPr lang="en-GB" sz="1200" b="0" i="0" u="none" strike="noStrike">
                        <a:effectLst/>
                        <a:latin typeface="Arial" panose="020B0604020202020204" pitchFamily="34" charset="0"/>
                      </a:endParaRPr>
                    </a:p>
                  </a:txBody>
                  <a:tcPr marL="54834" marR="54834" marT="761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5507699"/>
                  </a:ext>
                </a:extLst>
              </a:tr>
              <a:tr h="979321">
                <a:tc>
                  <a:txBody>
                    <a:bodyPr/>
                    <a:lstStyle/>
                    <a:p>
                      <a:pPr>
                        <a:lnSpc>
                          <a:spcPct val="107000"/>
                        </a:lnSpc>
                        <a:spcAft>
                          <a:spcPts val="800"/>
                        </a:spcAft>
                      </a:pPr>
                      <a:r>
                        <a:rPr lang="en-US" sz="1200" dirty="0">
                          <a:solidFill>
                            <a:srgbClr val="000000"/>
                          </a:solidFill>
                          <a:effectLst/>
                          <a:latin typeface="+mn-lt"/>
                          <a:ea typeface="Calibri" panose="020F0502020204030204" pitchFamily="34" charset="0"/>
                          <a:cs typeface="Calibri" panose="020F0502020204030204" pitchFamily="34" charset="0"/>
                        </a:rPr>
                        <a:t>Through our intervention, at least </a:t>
                      </a:r>
                      <a:r>
                        <a:rPr lang="en-US" sz="1200" b="1" dirty="0">
                          <a:solidFill>
                            <a:srgbClr val="000000"/>
                          </a:solidFill>
                          <a:effectLst/>
                          <a:latin typeface="+mn-lt"/>
                          <a:ea typeface="Calibri" panose="020F0502020204030204" pitchFamily="34" charset="0"/>
                          <a:cs typeface="Calibri" panose="020F0502020204030204" pitchFamily="34" charset="0"/>
                        </a:rPr>
                        <a:t>35 commissions per year </a:t>
                      </a:r>
                      <a:r>
                        <a:rPr lang="en-US" sz="1200" dirty="0">
                          <a:solidFill>
                            <a:srgbClr val="000000"/>
                          </a:solidFill>
                          <a:effectLst/>
                          <a:latin typeface="+mn-lt"/>
                          <a:ea typeface="Calibri" panose="020F0502020204030204" pitchFamily="34" charset="0"/>
                          <a:cs typeface="Calibri" panose="020F0502020204030204" pitchFamily="34" charset="0"/>
                        </a:rPr>
                        <a:t>are awarded to established writers by other </a:t>
                      </a:r>
                      <a:r>
                        <a:rPr lang="en-GB" sz="1200" dirty="0">
                          <a:solidFill>
                            <a:srgbClr val="000000"/>
                          </a:solidFill>
                          <a:effectLst/>
                          <a:latin typeface="+mn-lt"/>
                          <a:ea typeface="Calibri" panose="020F0502020204030204" pitchFamily="34" charset="0"/>
                          <a:cs typeface="Calibri" panose="020F0502020204030204" pitchFamily="34" charset="0"/>
                        </a:rPr>
                        <a:t>organisations, compared to 43 in 19/20. </a:t>
                      </a:r>
                      <a:endParaRPr lang="en-GB" sz="1200" dirty="0">
                        <a:solidFill>
                          <a:srgbClr val="000000"/>
                        </a:solidFill>
                        <a:effectLst/>
                        <a:latin typeface="+mn-lt"/>
                        <a:ea typeface="Arial Unicode MS" panose="020B0604020202020204" pitchFamily="34" charset="-128"/>
                        <a:cs typeface="Arial Unicode MS" panose="020B0604020202020204" pitchFamily="34"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 typeface="Calibri" panose="020F0502020204030204" pitchFamily="34" charset="0"/>
                        <a:buNone/>
                        <a:tabLst/>
                        <a:defRPr/>
                      </a:pPr>
                      <a:r>
                        <a:rPr lang="en-GB" sz="1200" b="0">
                          <a:effectLst/>
                          <a:latin typeface="+mn-lt"/>
                          <a:ea typeface="Times New Roman" panose="02020603050405020304" pitchFamily="18" charset="0"/>
                        </a:rPr>
                        <a:t>Through our intervention, </a:t>
                      </a:r>
                      <a:r>
                        <a:rPr lang="en-GB" sz="1200" b="1">
                          <a:effectLst/>
                          <a:latin typeface="+mn-lt"/>
                          <a:ea typeface="Times New Roman" panose="02020603050405020304" pitchFamily="18" charset="0"/>
                        </a:rPr>
                        <a:t>23 commissions </a:t>
                      </a:r>
                      <a:r>
                        <a:rPr lang="en-GB" sz="1200" b="0">
                          <a:effectLst/>
                          <a:latin typeface="+mn-lt"/>
                          <a:ea typeface="Times New Roman" panose="02020603050405020304" pitchFamily="18" charset="0"/>
                        </a:rPr>
                        <a:t>have been awarded to established writers by other organisations. In May, Bardd Plant Cymru was commissioned by the Urdd to write a poem (Cywydd Croeso) for the Eisteddfod T digital Eisteddfod. Click </a:t>
                      </a:r>
                      <a:r>
                        <a:rPr lang="en-GB" sz="1200" b="0">
                          <a:effectLst/>
                          <a:latin typeface="+mn-lt"/>
                          <a:ea typeface="Times New Roman" panose="02020603050405020304" pitchFamily="18" charset="0"/>
                          <a:hlinkClick r:id="rId3"/>
                        </a:rPr>
                        <a:t>here</a:t>
                      </a:r>
                      <a:r>
                        <a:rPr lang="en-GB" sz="1200" b="0">
                          <a:effectLst/>
                          <a:latin typeface="+mn-lt"/>
                          <a:ea typeface="Times New Roman" panose="02020603050405020304" pitchFamily="18" charset="0"/>
                        </a:rPr>
                        <a:t> to listen.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spcAft>
                          <a:spcPts val="0"/>
                        </a:spcAft>
                      </a:pPr>
                      <a:r>
                        <a:rPr lang="en-GB" sz="1200" b="0" dirty="0">
                          <a:solidFill>
                            <a:srgbClr val="000000"/>
                          </a:solidFill>
                          <a:effectLst/>
                          <a:latin typeface="+mn-lt"/>
                          <a:ea typeface="Calibri" panose="020F0502020204030204" pitchFamily="34" charset="0"/>
                          <a:cs typeface="Times New Roman" panose="02020603050405020304" pitchFamily="18" charset="0"/>
                        </a:rPr>
                        <a:t>This target has increased from 2 to 35. We found that this output was a key way to encourage others to promote our literary culture, so we will continue to strive for an increased number of commissions.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l" fontAlgn="base">
                        <a:spcBef>
                          <a:spcPts val="0"/>
                        </a:spcBef>
                        <a:spcAft>
                          <a:spcPts val="0"/>
                        </a:spcAft>
                      </a:pPr>
                      <a:endParaRPr lang="en-GB" sz="1200" b="0" i="0" u="none" strike="noStrike">
                        <a:effectLst/>
                        <a:latin typeface="Arial" panose="020B0604020202020204" pitchFamily="34" charset="0"/>
                      </a:endParaRPr>
                    </a:p>
                  </a:txBody>
                  <a:tcPr marL="54834" marR="54834" marT="761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5082267"/>
                  </a:ext>
                </a:extLst>
              </a:tr>
              <a:tr h="783457">
                <a:tc>
                  <a:txBody>
                    <a:bodyPr/>
                    <a:lstStyle/>
                    <a:p>
                      <a:pPr>
                        <a:lnSpc>
                          <a:spcPct val="107000"/>
                        </a:lnSpc>
                        <a:spcAft>
                          <a:spcPts val="800"/>
                        </a:spcAft>
                      </a:pPr>
                      <a:r>
                        <a:rPr lang="en-US" sz="1200" dirty="0">
                          <a:solidFill>
                            <a:srgbClr val="000000"/>
                          </a:solidFill>
                          <a:effectLst/>
                          <a:latin typeface="+mn-lt"/>
                          <a:ea typeface="Calibri" panose="020F0502020204030204" pitchFamily="34" charset="0"/>
                          <a:cs typeface="Calibri" panose="020F0502020204030204" pitchFamily="34" charset="0"/>
                        </a:rPr>
                        <a:t>A minimum of </a:t>
                      </a:r>
                      <a:r>
                        <a:rPr lang="en-US" sz="1200" b="1" dirty="0">
                          <a:solidFill>
                            <a:srgbClr val="000000"/>
                          </a:solidFill>
                          <a:effectLst/>
                          <a:latin typeface="+mn-lt"/>
                          <a:ea typeface="Calibri" panose="020F0502020204030204" pitchFamily="34" charset="0"/>
                          <a:cs typeface="Calibri" panose="020F0502020204030204" pitchFamily="34" charset="0"/>
                        </a:rPr>
                        <a:t>24 early career writers </a:t>
                      </a:r>
                      <a:r>
                        <a:rPr lang="en-US" sz="1200" dirty="0">
                          <a:solidFill>
                            <a:srgbClr val="000000"/>
                          </a:solidFill>
                          <a:effectLst/>
                          <a:latin typeface="+mn-lt"/>
                          <a:ea typeface="Calibri" panose="020F0502020204030204" pitchFamily="34" charset="0"/>
                          <a:cs typeface="Calibri" panose="020F0502020204030204" pitchFamily="34" charset="0"/>
                        </a:rPr>
                        <a:t>engage with our high-profile opportunities annually, compared to 54 in 19/20. </a:t>
                      </a:r>
                      <a:endParaRPr lang="en-GB" sz="1200" dirty="0">
                        <a:solidFill>
                          <a:srgbClr val="000000"/>
                        </a:solidFill>
                        <a:effectLst/>
                        <a:latin typeface="+mn-lt"/>
                        <a:ea typeface="Arial Unicode MS" panose="020B0604020202020204" pitchFamily="34" charset="-128"/>
                        <a:cs typeface="Arial Unicode MS" panose="020B0604020202020204" pitchFamily="34"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spcAft>
                          <a:spcPts val="0"/>
                        </a:spcAft>
                      </a:pPr>
                      <a:endParaRPr lang="en-GB" sz="1200" b="0" i="0" dirty="0">
                        <a:solidFill>
                          <a:schemeClr val="tx1"/>
                        </a:solidFill>
                        <a:effectLst/>
                        <a:latin typeface="+mn-lt"/>
                        <a:ea typeface="Times New Roman" panose="02020603050405020304" pitchFamily="18" charset="0"/>
                        <a:cs typeface="Calibri" panose="020F0502020204030204" pitchFamily="34" charset="0"/>
                      </a:endParaRPr>
                    </a:p>
                    <a:p>
                      <a:pPr fontAlgn="base">
                        <a:spcAft>
                          <a:spcPts val="0"/>
                        </a:spcAft>
                      </a:pPr>
                      <a:r>
                        <a:rPr lang="en-GB" sz="1200" b="1" i="0" dirty="0">
                          <a:solidFill>
                            <a:schemeClr val="tx1"/>
                          </a:solidFill>
                          <a:effectLst/>
                          <a:latin typeface="+mn-lt"/>
                          <a:ea typeface="Times New Roman" panose="02020603050405020304" pitchFamily="18" charset="0"/>
                          <a:cs typeface="Calibri" panose="020F0502020204030204" pitchFamily="34" charset="0"/>
                        </a:rPr>
                        <a:t>2 early career writers </a:t>
                      </a:r>
                      <a:r>
                        <a:rPr lang="en-GB" sz="1200" b="0" i="0" dirty="0">
                          <a:solidFill>
                            <a:schemeClr val="tx1"/>
                          </a:solidFill>
                          <a:effectLst/>
                          <a:latin typeface="+mn-lt"/>
                          <a:ea typeface="Times New Roman" panose="02020603050405020304" pitchFamily="18" charset="0"/>
                          <a:cs typeface="Calibri" panose="020F0502020204030204" pitchFamily="34" charset="0"/>
                        </a:rPr>
                        <a:t>have engaged with our high profile opportunities since April 2020. </a:t>
                      </a:r>
                    </a:p>
                    <a:p>
                      <a:pPr fontAlgn="base">
                        <a:spcAft>
                          <a:spcPts val="0"/>
                        </a:spcAft>
                      </a:pPr>
                      <a:endParaRPr lang="en-GB" sz="1200" b="0" i="0" dirty="0">
                        <a:solidFill>
                          <a:schemeClr val="tx1"/>
                        </a:solidFill>
                        <a:effectLst/>
                        <a:latin typeface="+mn-lt"/>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spcAft>
                          <a:spcPts val="0"/>
                        </a:spcAft>
                      </a:pPr>
                      <a:r>
                        <a:rPr lang="en-GB" sz="1200" b="0" dirty="0">
                          <a:solidFill>
                            <a:srgbClr val="000000"/>
                          </a:solidFill>
                          <a:effectLst/>
                          <a:latin typeface="+mn-lt"/>
                          <a:ea typeface="Calibri" panose="020F0502020204030204" pitchFamily="34" charset="0"/>
                          <a:cs typeface="Times New Roman" panose="02020603050405020304" pitchFamily="18" charset="0"/>
                        </a:rPr>
                        <a:t>This target has increased from 2 to 24. As demonstrated in 2019, projects such as the Children’s Laureate Wales will enable us to achieve this.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l" fontAlgn="base">
                        <a:spcBef>
                          <a:spcPts val="0"/>
                        </a:spcBef>
                        <a:spcAft>
                          <a:spcPts val="0"/>
                        </a:spcAft>
                      </a:pPr>
                      <a:endParaRPr lang="en-GB" sz="1200" b="0" i="0" u="none" strike="noStrike">
                        <a:effectLst/>
                        <a:latin typeface="Arial" panose="020B0604020202020204" pitchFamily="34" charset="0"/>
                      </a:endParaRPr>
                    </a:p>
                  </a:txBody>
                  <a:tcPr marL="54834" marR="54834" marT="761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8923681"/>
                  </a:ext>
                </a:extLst>
              </a:tr>
            </a:tbl>
          </a:graphicData>
        </a:graphic>
      </p:graphicFrame>
      <p:pic>
        <p:nvPicPr>
          <p:cNvPr id="5" name="Picture 4">
            <a:extLst>
              <a:ext uri="{FF2B5EF4-FFF2-40B4-BE49-F238E27FC236}">
                <a16:creationId xmlns:a16="http://schemas.microsoft.com/office/drawing/2014/main" id="{AAAF9C56-EBD9-42CA-BF7B-A8B8AC806C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137" y="164856"/>
            <a:ext cx="1233018" cy="317230"/>
          </a:xfrm>
          <a:prstGeom prst="rect">
            <a:avLst/>
          </a:prstGeom>
        </p:spPr>
      </p:pic>
      <p:sp>
        <p:nvSpPr>
          <p:cNvPr id="8" name="Title 1">
            <a:extLst>
              <a:ext uri="{FF2B5EF4-FFF2-40B4-BE49-F238E27FC236}">
                <a16:creationId xmlns:a16="http://schemas.microsoft.com/office/drawing/2014/main" id="{3C3313ED-B4CA-442E-8C69-AD9C665C9730}"/>
              </a:ext>
            </a:extLst>
          </p:cNvPr>
          <p:cNvSpPr txBox="1">
            <a:spLocks/>
          </p:cNvSpPr>
          <p:nvPr/>
        </p:nvSpPr>
        <p:spPr>
          <a:xfrm>
            <a:off x="246137" y="954808"/>
            <a:ext cx="11086587" cy="1166884"/>
          </a:xfrm>
          <a:prstGeom prst="rect">
            <a:avLst/>
          </a:prstGeom>
        </p:spPr>
        <p:txBody>
          <a:bodyPr vert="horz" lIns="65314" tIns="32657" rIns="65314" bIns="32657" rtlCol="0" anchor="ctr">
            <a:normAutofit fontScale="92500" lnSpcReduction="2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fontAlgn="base"/>
            <a:r>
              <a:rPr lang="en-GB" sz="2200" b="1" dirty="0">
                <a:solidFill>
                  <a:srgbClr val="ECA8B7"/>
                </a:solidFill>
                <a:latin typeface="Faricy New Rg" panose="020B0503000000020004" pitchFamily="34" charset="0"/>
                <a:ea typeface="Times New Roman" panose="02020603050405020304" pitchFamily="18" charset="0"/>
                <a:cs typeface="Calibri" panose="020F0502020204030204" pitchFamily="34" charset="0"/>
              </a:rPr>
              <a:t>Organisational Outputs</a:t>
            </a:r>
          </a:p>
          <a:p>
            <a:pPr fontAlgn="base"/>
            <a:br>
              <a:rPr lang="en-GB" sz="1900" dirty="0">
                <a:latin typeface="Faricy New Rg" panose="020B0503000000020004" pitchFamily="34" charset="0"/>
                <a:ea typeface="Times New Roman" panose="02020603050405020304" pitchFamily="18" charset="0"/>
                <a:cs typeface="Calibri" panose="020F0502020204030204" pitchFamily="34" charset="0"/>
              </a:rPr>
            </a:br>
            <a:r>
              <a:rPr lang="en-GB" sz="1700" dirty="0">
                <a:latin typeface="Faricy New Rg" panose="020B0503000000020004" pitchFamily="34" charset="0"/>
                <a:ea typeface="Times New Roman" panose="02020603050405020304" pitchFamily="18" charset="0"/>
                <a:cs typeface="Calibri" panose="020F0502020204030204" pitchFamily="34" charset="0"/>
              </a:rPr>
              <a:t>Activity Key Measures of Success: </a:t>
            </a:r>
            <a:r>
              <a:rPr lang="en-GB" sz="1700" b="1" dirty="0">
                <a:latin typeface="Faricy New Rg" panose="020B0503000000020004" pitchFamily="34" charset="0"/>
                <a:ea typeface="Times New Roman" panose="02020603050405020304" pitchFamily="18" charset="0"/>
                <a:cs typeface="Calibri" panose="020F0502020204030204" pitchFamily="34" charset="0"/>
              </a:rPr>
              <a:t>Wales’ Literary Culture</a:t>
            </a:r>
            <a:r>
              <a:rPr lang="en-GB" sz="1900" b="1" dirty="0">
                <a:latin typeface="Faricy New Rg" panose="020B0503000000020004" pitchFamily="34" charset="0"/>
                <a:ea typeface="Times New Roman" panose="02020603050405020304" pitchFamily="18" charset="0"/>
                <a:cs typeface="Calibri" panose="020F0502020204030204" pitchFamily="34" charset="0"/>
              </a:rPr>
              <a:t> </a:t>
            </a:r>
            <a:endParaRPr lang="en-GB" sz="1900" b="1" dirty="0">
              <a:latin typeface="Faricy New Rg" panose="020B0503000000020004" pitchFamily="34" charset="0"/>
            </a:endParaRPr>
          </a:p>
          <a:p>
            <a:pPr fontAlgn="t">
              <a:lnSpc>
                <a:spcPct val="107000"/>
              </a:lnSpc>
              <a:spcBef>
                <a:spcPts val="0"/>
              </a:spcBef>
            </a:pPr>
            <a:r>
              <a:rPr lang="en-GB" sz="2000" dirty="0">
                <a:latin typeface="Calibri" panose="020F0502020204030204" pitchFamily="34" charset="0"/>
                <a:ea typeface="Times New Roman" panose="02020603050405020304" pitchFamily="18" charset="0"/>
                <a:cs typeface="Calibri" panose="020F0502020204030204" pitchFamily="34" charset="0"/>
              </a:rPr>
              <a:t> </a:t>
            </a:r>
            <a:endParaRPr lang="en-GB" sz="2000" dirty="0">
              <a:latin typeface="Arial" panose="020B0604020202020204" pitchFamily="34" charset="0"/>
            </a:endParaRPr>
          </a:p>
          <a:p>
            <a:pPr fontAlgn="base"/>
            <a:r>
              <a:rPr lang="en-GB" sz="2000" b="1" dirty="0">
                <a:latin typeface="Faricy New Rg" panose="020B0503000000020004" pitchFamily="34" charset="0"/>
              </a:rPr>
              <a:t> </a:t>
            </a:r>
          </a:p>
        </p:txBody>
      </p:sp>
      <p:sp>
        <p:nvSpPr>
          <p:cNvPr id="2" name="Slide Number Placeholder 1">
            <a:extLst>
              <a:ext uri="{FF2B5EF4-FFF2-40B4-BE49-F238E27FC236}">
                <a16:creationId xmlns:a16="http://schemas.microsoft.com/office/drawing/2014/main" id="{89174995-66F4-4D13-A156-786196A26846}"/>
              </a:ext>
            </a:extLst>
          </p:cNvPr>
          <p:cNvSpPr>
            <a:spLocks noGrp="1"/>
          </p:cNvSpPr>
          <p:nvPr>
            <p:ph type="sldNum" sz="quarter" idx="12"/>
          </p:nvPr>
        </p:nvSpPr>
        <p:spPr/>
        <p:txBody>
          <a:bodyPr/>
          <a:lstStyle/>
          <a:p>
            <a:fld id="{E57F4297-ED00-4231-833B-F4A3A949EC3B}" type="slidenum">
              <a:rPr lang="en-GB" smtClean="0"/>
              <a:t>10</a:t>
            </a:fld>
            <a:endParaRPr lang="en-GB"/>
          </a:p>
        </p:txBody>
      </p:sp>
    </p:spTree>
    <p:extLst>
      <p:ext uri="{BB962C8B-B14F-4D97-AF65-F5344CB8AC3E}">
        <p14:creationId xmlns:p14="http://schemas.microsoft.com/office/powerpoint/2010/main" val="936166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DF4418B-F0C3-4EEF-8290-02380E9CC023}"/>
              </a:ext>
            </a:extLst>
          </p:cNvPr>
          <p:cNvGraphicFramePr>
            <a:graphicFrameLocks noGrp="1"/>
          </p:cNvGraphicFramePr>
          <p:nvPr>
            <p:extLst>
              <p:ext uri="{D42A27DB-BD31-4B8C-83A1-F6EECF244321}">
                <p14:modId xmlns:p14="http://schemas.microsoft.com/office/powerpoint/2010/main" val="367674440"/>
              </p:ext>
            </p:extLst>
          </p:nvPr>
        </p:nvGraphicFramePr>
        <p:xfrm>
          <a:off x="194188" y="1592473"/>
          <a:ext cx="11886051" cy="5127761"/>
        </p:xfrm>
        <a:graphic>
          <a:graphicData uri="http://schemas.openxmlformats.org/drawingml/2006/table">
            <a:tbl>
              <a:tblPr firstRow="1" firstCol="1" bandRow="1"/>
              <a:tblGrid>
                <a:gridCol w="2690191">
                  <a:extLst>
                    <a:ext uri="{9D8B030D-6E8A-4147-A177-3AD203B41FA5}">
                      <a16:colId xmlns:a16="http://schemas.microsoft.com/office/drawing/2014/main" val="3119972959"/>
                    </a:ext>
                  </a:extLst>
                </a:gridCol>
                <a:gridCol w="5651404">
                  <a:extLst>
                    <a:ext uri="{9D8B030D-6E8A-4147-A177-3AD203B41FA5}">
                      <a16:colId xmlns:a16="http://schemas.microsoft.com/office/drawing/2014/main" val="736020784"/>
                    </a:ext>
                  </a:extLst>
                </a:gridCol>
                <a:gridCol w="2630057">
                  <a:extLst>
                    <a:ext uri="{9D8B030D-6E8A-4147-A177-3AD203B41FA5}">
                      <a16:colId xmlns:a16="http://schemas.microsoft.com/office/drawing/2014/main" val="1679251857"/>
                    </a:ext>
                  </a:extLst>
                </a:gridCol>
                <a:gridCol w="914399">
                  <a:extLst>
                    <a:ext uri="{9D8B030D-6E8A-4147-A177-3AD203B41FA5}">
                      <a16:colId xmlns:a16="http://schemas.microsoft.com/office/drawing/2014/main" val="1776716464"/>
                    </a:ext>
                  </a:extLst>
                </a:gridCol>
              </a:tblGrid>
              <a:tr h="609254">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Targets for 31 March 2021</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Current Progress</a:t>
                      </a:r>
                      <a:endParaRPr lang="en-GB" sz="1300" b="1" i="0" u="none" strike="noStrike" dirty="0">
                        <a:solidFill>
                          <a:schemeClr val="bg1"/>
                        </a:solidFill>
                        <a:effectLst/>
                        <a:latin typeface="Faricy New Rg" panose="020B0503000000020004" pitchFamily="34" charset="0"/>
                      </a:endParaRPr>
                    </a:p>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1 April – 30 June 2020</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rPr>
                        <a:t>20/21 Target Updates</a:t>
                      </a: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Method of data capture</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extLst>
                  <a:ext uri="{0D108BD9-81ED-4DB2-BD59-A6C34878D82A}">
                    <a16:rowId xmlns:a16="http://schemas.microsoft.com/office/drawing/2014/main" val="1984690769"/>
                  </a:ext>
                </a:extLst>
              </a:tr>
              <a:tr h="1205579">
                <a:tc>
                  <a:txBody>
                    <a:bodyPr/>
                    <a:lstStyle/>
                    <a:p>
                      <a:pPr>
                        <a:lnSpc>
                          <a:spcPct val="107000"/>
                        </a:lnSpc>
                        <a:spcAft>
                          <a:spcPts val="0"/>
                        </a:spcAft>
                      </a:pPr>
                      <a:r>
                        <a:rPr lang="en-GB" sz="1200" b="1" dirty="0">
                          <a:solidFill>
                            <a:srgbClr val="000000"/>
                          </a:solidFill>
                          <a:effectLst/>
                          <a:latin typeface="+mn-lt"/>
                          <a:ea typeface="Calibri" panose="020F0502020204030204" pitchFamily="34" charset="0"/>
                          <a:cs typeface="Calibri" panose="020F0502020204030204" pitchFamily="34" charset="0"/>
                        </a:rPr>
                        <a:t>70% of our data </a:t>
                      </a:r>
                      <a:r>
                        <a:rPr lang="en-GB" sz="1200" dirty="0">
                          <a:solidFill>
                            <a:srgbClr val="000000"/>
                          </a:solidFill>
                          <a:effectLst/>
                          <a:latin typeface="+mn-lt"/>
                          <a:ea typeface="Calibri" panose="020F0502020204030204" pitchFamily="34" charset="0"/>
                          <a:cs typeface="Calibri" panose="020F0502020204030204" pitchFamily="34" charset="0"/>
                        </a:rPr>
                        <a:t>from our activity and operational projects is stored in our central monitoring &amp; evaluation (M&amp;E) hub</a:t>
                      </a:r>
                      <a:endParaRPr lang="en-GB" sz="12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dirty="0">
                          <a:effectLst/>
                          <a:latin typeface="+mn-lt"/>
                          <a:ea typeface="Times New Roman" panose="02020603050405020304" pitchFamily="18" charset="0"/>
                        </a:rPr>
                        <a:t>The data stored in our central M&amp;E hub has </a:t>
                      </a:r>
                      <a:r>
                        <a:rPr lang="en-GB" sz="1200" b="1" dirty="0">
                          <a:effectLst/>
                          <a:latin typeface="+mn-lt"/>
                          <a:ea typeface="Times New Roman" panose="02020603050405020304" pitchFamily="18" charset="0"/>
                        </a:rPr>
                        <a:t>increased by approximately 5 percentage points</a:t>
                      </a:r>
                      <a:r>
                        <a:rPr lang="en-GB" sz="1200" dirty="0">
                          <a:effectLst/>
                          <a:latin typeface="+mn-lt"/>
                          <a:ea typeface="Times New Roman" panose="02020603050405020304" pitchFamily="18" charset="0"/>
                        </a:rPr>
                        <a:t> in the above period (from 65 to 70%). We have slightly altered our evaluation approach for 20/21 for our projects in response to COVID-19. For example, the writers who were awarded a commission were tasks with completed an evaluation portfolio template to inform us of expected dates to receive data.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dirty="0">
                          <a:effectLst/>
                          <a:latin typeface="+mn-lt"/>
                          <a:ea typeface="Times New Roman" panose="02020603050405020304" pitchFamily="18" charset="0"/>
                        </a:rPr>
                        <a:t>This target remains the same for 20/21. We will continue to collect figures from staff on a monthly basis for Organisational Reporting requirements.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l" fontAlgn="base">
                        <a:spcBef>
                          <a:spcPts val="0"/>
                        </a:spcBef>
                        <a:spcAft>
                          <a:spcPts val="0"/>
                        </a:spcAft>
                      </a:pPr>
                      <a:r>
                        <a:rPr lang="en-GB" sz="1100" kern="1200" dirty="0">
                          <a:solidFill>
                            <a:schemeClr val="tx1"/>
                          </a:solidFill>
                          <a:effectLst/>
                          <a:latin typeface="+mn-lt"/>
                          <a:ea typeface="+mn-ea"/>
                          <a:cs typeface="+mn-cs"/>
                        </a:rPr>
                        <a:t>Our project progress and evaluation reports and annual</a:t>
                      </a:r>
                      <a:endParaRPr lang="en-GB" sz="1100" b="0" i="0" u="none" strike="noStrike" dirty="0">
                        <a:effectLst/>
                        <a:latin typeface="Arial" panose="020B0604020202020204" pitchFamily="34" charset="0"/>
                      </a:endParaRPr>
                    </a:p>
                    <a:p>
                      <a:pPr algn="l" fontAlgn="base">
                        <a:spcBef>
                          <a:spcPts val="0"/>
                        </a:spcBef>
                        <a:spcAft>
                          <a:spcPts val="0"/>
                        </a:spcAft>
                      </a:pPr>
                      <a:r>
                        <a:rPr lang="en-GB" sz="1100" kern="1200" dirty="0">
                          <a:solidFill>
                            <a:schemeClr val="tx1"/>
                          </a:solidFill>
                          <a:effectLst/>
                          <a:latin typeface="+mn-lt"/>
                          <a:ea typeface="+mn-ea"/>
                          <a:cs typeface="+mn-cs"/>
                        </a:rPr>
                        <a:t>MARCOMMs survey</a:t>
                      </a:r>
                      <a:endParaRPr lang="en-GB" sz="1100" b="0" i="0" u="none" strike="noStrike" dirty="0">
                        <a:effectLst/>
                        <a:latin typeface="Arial" panose="020B06040202020202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2397190"/>
                  </a:ext>
                </a:extLst>
              </a:tr>
              <a:tr h="908039">
                <a:tc>
                  <a:txBody>
                    <a:bodyPr/>
                    <a:lstStyle/>
                    <a:p>
                      <a:pPr>
                        <a:lnSpc>
                          <a:spcPct val="107000"/>
                        </a:lnSpc>
                        <a:spcAft>
                          <a:spcPts val="0"/>
                        </a:spcAft>
                      </a:pPr>
                      <a:r>
                        <a:rPr lang="en-GB" sz="1200" b="1" dirty="0">
                          <a:effectLst/>
                          <a:latin typeface="+mn-lt"/>
                          <a:ea typeface="Times New Roman" panose="02020603050405020304" pitchFamily="18" charset="0"/>
                          <a:cs typeface="Calibri" panose="020F0502020204030204" pitchFamily="34" charset="0"/>
                        </a:rPr>
                        <a:t>1 Annual Report </a:t>
                      </a:r>
                      <a:r>
                        <a:rPr lang="en-GB" sz="1200" dirty="0">
                          <a:effectLst/>
                          <a:latin typeface="+mn-lt"/>
                          <a:ea typeface="Times New Roman" panose="02020603050405020304" pitchFamily="18" charset="0"/>
                          <a:cs typeface="Calibri" panose="020F0502020204030204" pitchFamily="34" charset="0"/>
                        </a:rPr>
                        <a:t>communicating our impact has been circulated </a:t>
                      </a:r>
                      <a:endParaRPr lang="en-GB" sz="12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dirty="0">
                          <a:effectLst/>
                          <a:latin typeface="+mn-lt"/>
                          <a:ea typeface="Times New Roman" panose="02020603050405020304" pitchFamily="18" charset="0"/>
                        </a:rPr>
                        <a:t>We are currently planning the 2019-2020 Annual Report </a:t>
                      </a:r>
                      <a:r>
                        <a:rPr lang="en-GB" sz="1200" dirty="0">
                          <a:solidFill>
                            <a:srgbClr val="000000"/>
                          </a:solidFill>
                          <a:effectLst/>
                          <a:latin typeface="+mn-lt"/>
                          <a:ea typeface="Times New Roman" panose="02020603050405020304" pitchFamily="18" charset="0"/>
                          <a:cs typeface="Calibri" panose="020F0502020204030204" pitchFamily="34" charset="0"/>
                        </a:rPr>
                        <a:t>with financial statements, which will be publicly available in autumn 2020.</a:t>
                      </a:r>
                      <a:r>
                        <a:rPr lang="en-GB" sz="1200" dirty="0">
                          <a:effectLst/>
                          <a:latin typeface="+mn-lt"/>
                          <a:ea typeface="Times New Roman" panose="02020603050405020304" pitchFamily="18" charset="0"/>
                        </a:rPr>
                        <a:t> We will also launch a soft campaign with headline data in mid-summer. </a:t>
                      </a:r>
                      <a:endParaRPr lang="en-GB" sz="1200" dirty="0">
                        <a:solidFill>
                          <a:srgbClr val="000000"/>
                        </a:solidFill>
                        <a:effectLst/>
                        <a:latin typeface="+mn-lt"/>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spcAft>
                          <a:spcPts val="0"/>
                        </a:spcAft>
                      </a:pPr>
                      <a:r>
                        <a:rPr lang="en-GB" sz="1200" b="0" dirty="0">
                          <a:effectLst/>
                          <a:latin typeface="+mn-lt"/>
                          <a:ea typeface="Times New Roman" panose="02020603050405020304" pitchFamily="18" charset="0"/>
                        </a:rPr>
                        <a:t>This target remains the same for 20/21.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l" fontAlgn="base">
                        <a:spcBef>
                          <a:spcPts val="0"/>
                        </a:spcBef>
                        <a:spcAft>
                          <a:spcPts val="0"/>
                        </a:spcAft>
                      </a:pPr>
                      <a:endParaRPr lang="en-GB" sz="1200" b="0" i="0" u="none" strike="noStrike">
                        <a:effectLst/>
                        <a:latin typeface="Arial" panose="020B0604020202020204" pitchFamily="34" charset="0"/>
                      </a:endParaRPr>
                    </a:p>
                  </a:txBody>
                  <a:tcPr marL="54834" marR="54834" marT="761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2706386"/>
                  </a:ext>
                </a:extLst>
              </a:tr>
              <a:tr h="1307609">
                <a:tc>
                  <a:txBody>
                    <a:bodyPr/>
                    <a:lstStyle/>
                    <a:p>
                      <a:pPr>
                        <a:lnSpc>
                          <a:spcPct val="107000"/>
                        </a:lnSpc>
                        <a:spcAft>
                          <a:spcPts val="0"/>
                        </a:spcAft>
                      </a:pPr>
                      <a:r>
                        <a:rPr lang="en-GB" sz="1200" b="1" dirty="0">
                          <a:solidFill>
                            <a:srgbClr val="000000"/>
                          </a:solidFill>
                          <a:effectLst/>
                          <a:latin typeface="+mn-lt"/>
                          <a:ea typeface="Calibri" panose="020F0502020204030204" pitchFamily="34" charset="0"/>
                          <a:cs typeface="Calibri" panose="020F0502020204030204" pitchFamily="34" charset="0"/>
                        </a:rPr>
                        <a:t>12 monthly </a:t>
                      </a:r>
                      <a:r>
                        <a:rPr lang="en-GB" sz="1200" dirty="0">
                          <a:solidFill>
                            <a:srgbClr val="000000"/>
                          </a:solidFill>
                          <a:effectLst/>
                          <a:latin typeface="+mn-lt"/>
                          <a:ea typeface="Calibri" panose="020F0502020204030204" pitchFamily="34" charset="0"/>
                          <a:cs typeface="Calibri" panose="020F0502020204030204" pitchFamily="34" charset="0"/>
                        </a:rPr>
                        <a:t>and </a:t>
                      </a:r>
                      <a:r>
                        <a:rPr lang="en-GB" sz="1200" b="1" dirty="0">
                          <a:solidFill>
                            <a:srgbClr val="000000"/>
                          </a:solidFill>
                          <a:effectLst/>
                          <a:latin typeface="+mn-lt"/>
                          <a:ea typeface="Calibri" panose="020F0502020204030204" pitchFamily="34" charset="0"/>
                          <a:cs typeface="Calibri" panose="020F0502020204030204" pitchFamily="34" charset="0"/>
                        </a:rPr>
                        <a:t>4 quarterly </a:t>
                      </a:r>
                      <a:r>
                        <a:rPr lang="en-GB" sz="1200" dirty="0">
                          <a:solidFill>
                            <a:srgbClr val="000000"/>
                          </a:solidFill>
                          <a:effectLst/>
                          <a:latin typeface="+mn-lt"/>
                          <a:ea typeface="Calibri" panose="020F0502020204030204" pitchFamily="34" charset="0"/>
                          <a:cs typeface="Calibri" panose="020F0502020204030204" pitchFamily="34" charset="0"/>
                        </a:rPr>
                        <a:t>evaluation reports have been produced </a:t>
                      </a:r>
                      <a:endParaRPr lang="en-GB" sz="12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dirty="0">
                          <a:solidFill>
                            <a:srgbClr val="000000"/>
                          </a:solidFill>
                          <a:effectLst/>
                          <a:latin typeface="+mn-lt"/>
                          <a:ea typeface="Times New Roman" panose="02020603050405020304" pitchFamily="18" charset="0"/>
                          <a:cs typeface="Calibri" panose="020F0502020204030204" pitchFamily="34" charset="0"/>
                        </a:rPr>
                        <a:t>This is the first quarterly evaluation report of 20/21. We are trialling new content to include (e.g. spotlight on a operations department) to further showcase progress to our Board of Directors, the Arts Council of Wales and our clients. We have now established a simple format for the SLT to receive a monthly progress report during 2020/2021. </a:t>
                      </a:r>
                      <a:endParaRPr lang="en-GB" sz="1200" b="1" dirty="0">
                        <a:solidFill>
                          <a:srgbClr val="000000"/>
                        </a:solidFill>
                        <a:effectLst/>
                        <a:latin typeface="+mn-lt"/>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spcAft>
                          <a:spcPts val="0"/>
                        </a:spcAft>
                      </a:pPr>
                      <a:r>
                        <a:rPr lang="en-GB" sz="1200" b="0" dirty="0">
                          <a:effectLst/>
                          <a:latin typeface="+mn-lt"/>
                          <a:ea typeface="Times New Roman" panose="02020603050405020304" pitchFamily="18" charset="0"/>
                        </a:rPr>
                        <a:t>This target remains the same for 20/21.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dirty="0">
                        <a:solidFill>
                          <a:srgbClr val="000000"/>
                        </a:solidFill>
                        <a:effectLst/>
                        <a:latin typeface="+mn-lt"/>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l" fontAlgn="base">
                        <a:spcBef>
                          <a:spcPts val="0"/>
                        </a:spcBef>
                        <a:spcAft>
                          <a:spcPts val="0"/>
                        </a:spcAft>
                      </a:pPr>
                      <a:endParaRPr lang="en-GB" sz="1200" b="0" i="0" u="none" strike="noStrike">
                        <a:effectLst/>
                        <a:latin typeface="Arial" panose="020B0604020202020204" pitchFamily="34" charset="0"/>
                      </a:endParaRPr>
                    </a:p>
                  </a:txBody>
                  <a:tcPr marL="54834" marR="54834" marT="761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2386296"/>
                  </a:ext>
                </a:extLst>
              </a:tr>
              <a:tr h="1070190">
                <a:tc>
                  <a:txBody>
                    <a:bodyPr/>
                    <a:lstStyle/>
                    <a:p>
                      <a:pPr>
                        <a:lnSpc>
                          <a:spcPct val="107000"/>
                        </a:lnSpc>
                        <a:spcAft>
                          <a:spcPts val="0"/>
                        </a:spcAft>
                      </a:pPr>
                      <a:r>
                        <a:rPr lang="en-GB" sz="1200" b="1" dirty="0">
                          <a:solidFill>
                            <a:srgbClr val="000000"/>
                          </a:solidFill>
                          <a:effectLst/>
                          <a:latin typeface="+mn-lt"/>
                          <a:ea typeface="Calibri" panose="020F0502020204030204" pitchFamily="34" charset="0"/>
                          <a:cs typeface="Calibri" panose="020F0502020204030204" pitchFamily="34" charset="0"/>
                        </a:rPr>
                        <a:t>85% of new</a:t>
                      </a:r>
                      <a:r>
                        <a:rPr lang="en-GB" sz="1200" b="1" dirty="0">
                          <a:effectLst/>
                          <a:latin typeface="+mn-lt"/>
                          <a:ea typeface="Calibri" panose="020F0502020204030204" pitchFamily="34" charset="0"/>
                          <a:cs typeface="Calibri" panose="020F0502020204030204" pitchFamily="34" charset="0"/>
                        </a:rPr>
                        <a:t> or perennial projects are pitched </a:t>
                      </a:r>
                      <a:r>
                        <a:rPr lang="en-GB" sz="1200" dirty="0">
                          <a:effectLst/>
                          <a:latin typeface="+mn-lt"/>
                          <a:ea typeface="Calibri" panose="020F0502020204030204" pitchFamily="34" charset="0"/>
                          <a:cs typeface="Calibri" panose="020F0502020204030204" pitchFamily="34" charset="0"/>
                        </a:rPr>
                        <a:t>to SLT, and all reference learning points from our analysis</a:t>
                      </a:r>
                      <a:endParaRPr lang="en-GB" sz="12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We are revising our pitching system as a result of the changes to our delivery programme due to COVID-19. Staff have been encouraged to pitch new projects to SLT that could be of benefit to freelance writers and communities during COVID-19.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spcAft>
                          <a:spcPts val="0"/>
                        </a:spcAft>
                      </a:pPr>
                      <a:r>
                        <a:rPr lang="en-GB" sz="1200" b="0" i="0" dirty="0">
                          <a:solidFill>
                            <a:schemeClr val="tx1"/>
                          </a:solidFill>
                          <a:effectLst/>
                          <a:latin typeface="+mn-lt"/>
                          <a:ea typeface="Times New Roman" panose="02020603050405020304" pitchFamily="18" charset="0"/>
                        </a:rPr>
                        <a:t>This target has slightly increased from 70% to 85%. Our new financial cost centres and tightened activity programme prevented new activity to be developed without a go ahead from SLT.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l" fontAlgn="base">
                        <a:spcBef>
                          <a:spcPts val="0"/>
                        </a:spcBef>
                        <a:spcAft>
                          <a:spcPts val="0"/>
                        </a:spcAft>
                      </a:pPr>
                      <a:endParaRPr lang="en-GB" sz="1200" b="0" i="0" u="none" strike="noStrike">
                        <a:effectLst/>
                        <a:latin typeface="Arial" panose="020B0604020202020204" pitchFamily="34" charset="0"/>
                      </a:endParaRPr>
                    </a:p>
                  </a:txBody>
                  <a:tcPr marL="54834" marR="54834" marT="761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6819946"/>
                  </a:ext>
                </a:extLst>
              </a:tr>
            </a:tbl>
          </a:graphicData>
        </a:graphic>
      </p:graphicFrame>
      <p:pic>
        <p:nvPicPr>
          <p:cNvPr id="5" name="Picture 4">
            <a:extLst>
              <a:ext uri="{FF2B5EF4-FFF2-40B4-BE49-F238E27FC236}">
                <a16:creationId xmlns:a16="http://schemas.microsoft.com/office/drawing/2014/main" id="{AAAF9C56-EBD9-42CA-BF7B-A8B8AC806C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137" y="164856"/>
            <a:ext cx="1233018" cy="317230"/>
          </a:xfrm>
          <a:prstGeom prst="rect">
            <a:avLst/>
          </a:prstGeom>
        </p:spPr>
      </p:pic>
      <p:sp>
        <p:nvSpPr>
          <p:cNvPr id="6" name="Title 1">
            <a:extLst>
              <a:ext uri="{FF2B5EF4-FFF2-40B4-BE49-F238E27FC236}">
                <a16:creationId xmlns:a16="http://schemas.microsoft.com/office/drawing/2014/main" id="{4CA5748D-5325-462D-A7CB-7E61FFF56A08}"/>
              </a:ext>
            </a:extLst>
          </p:cNvPr>
          <p:cNvSpPr txBox="1">
            <a:spLocks/>
          </p:cNvSpPr>
          <p:nvPr/>
        </p:nvSpPr>
        <p:spPr>
          <a:xfrm>
            <a:off x="246137" y="844963"/>
            <a:ext cx="11086587" cy="1166884"/>
          </a:xfrm>
          <a:prstGeom prst="rect">
            <a:avLst/>
          </a:prstGeom>
        </p:spPr>
        <p:txBody>
          <a:bodyPr vert="horz" lIns="65314" tIns="32657" rIns="65314" bIns="32657" rtlCol="0" anchor="ctr">
            <a:normAutofit fontScale="92500" lnSpcReduction="2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fontAlgn="base"/>
            <a:r>
              <a:rPr lang="en-GB" sz="2200" b="1" dirty="0">
                <a:solidFill>
                  <a:srgbClr val="ECA8B7"/>
                </a:solidFill>
                <a:latin typeface="Faricy New Rg" panose="020B0503000000020004" pitchFamily="34" charset="0"/>
                <a:ea typeface="Times New Roman" panose="02020603050405020304" pitchFamily="18" charset="0"/>
                <a:cs typeface="Calibri" panose="020F0502020204030204" pitchFamily="34" charset="0"/>
              </a:rPr>
              <a:t>Organisational Outputs</a:t>
            </a:r>
          </a:p>
          <a:p>
            <a:pPr fontAlgn="base"/>
            <a:br>
              <a:rPr lang="en-GB" sz="2000" dirty="0">
                <a:latin typeface="Faricy New Rg" panose="020B0503000000020004" pitchFamily="34" charset="0"/>
                <a:ea typeface="Times New Roman" panose="02020603050405020304" pitchFamily="18" charset="0"/>
                <a:cs typeface="Calibri" panose="020F0502020204030204" pitchFamily="34" charset="0"/>
              </a:rPr>
            </a:br>
            <a:r>
              <a:rPr lang="en-GB" sz="1600" dirty="0">
                <a:latin typeface="Faricy New Rg" panose="020B0503000000020004" pitchFamily="34" charset="0"/>
                <a:ea typeface="Times New Roman" panose="02020603050405020304" pitchFamily="18" charset="0"/>
                <a:cs typeface="Calibri" panose="020F0502020204030204" pitchFamily="34" charset="0"/>
              </a:rPr>
              <a:t>Operational Measures of Success:</a:t>
            </a:r>
            <a:r>
              <a:rPr lang="en-GB" sz="1600" b="1" dirty="0">
                <a:latin typeface="Faricy New Rg" panose="020B0503000000020004" pitchFamily="34" charset="0"/>
                <a:ea typeface="Times New Roman" panose="02020603050405020304" pitchFamily="18" charset="0"/>
                <a:cs typeface="Calibri" panose="020F0502020204030204" pitchFamily="34" charset="0"/>
              </a:rPr>
              <a:t> Monitoring &amp; Evaluation </a:t>
            </a:r>
            <a:endParaRPr lang="en-GB" sz="1600" dirty="0">
              <a:latin typeface="Faricy New Rg" panose="020B0503000000020004" pitchFamily="34" charset="0"/>
            </a:endParaRPr>
          </a:p>
          <a:p>
            <a:pPr fontAlgn="t">
              <a:lnSpc>
                <a:spcPct val="107000"/>
              </a:lnSpc>
              <a:spcBef>
                <a:spcPts val="0"/>
              </a:spcBef>
            </a:pPr>
            <a:r>
              <a:rPr lang="en-GB" sz="2000" dirty="0">
                <a:latin typeface="Calibri" panose="020F0502020204030204" pitchFamily="34" charset="0"/>
                <a:ea typeface="Times New Roman" panose="02020603050405020304" pitchFamily="18" charset="0"/>
                <a:cs typeface="Calibri" panose="020F0502020204030204" pitchFamily="34" charset="0"/>
              </a:rPr>
              <a:t> </a:t>
            </a:r>
            <a:endParaRPr lang="en-GB" sz="2000" dirty="0">
              <a:latin typeface="Arial" panose="020B0604020202020204" pitchFamily="34" charset="0"/>
            </a:endParaRPr>
          </a:p>
          <a:p>
            <a:pPr fontAlgn="base"/>
            <a:r>
              <a:rPr lang="en-GB" sz="2000" b="1" dirty="0">
                <a:latin typeface="Faricy New Rg" panose="020B0503000000020004" pitchFamily="34" charset="0"/>
              </a:rPr>
              <a:t> </a:t>
            </a:r>
          </a:p>
        </p:txBody>
      </p:sp>
      <p:sp>
        <p:nvSpPr>
          <p:cNvPr id="2" name="Slide Number Placeholder 1">
            <a:extLst>
              <a:ext uri="{FF2B5EF4-FFF2-40B4-BE49-F238E27FC236}">
                <a16:creationId xmlns:a16="http://schemas.microsoft.com/office/drawing/2014/main" id="{6E9B861D-BA63-4641-A17A-BAC35882083C}"/>
              </a:ext>
            </a:extLst>
          </p:cNvPr>
          <p:cNvSpPr>
            <a:spLocks noGrp="1"/>
          </p:cNvSpPr>
          <p:nvPr>
            <p:ph type="sldNum" sz="quarter" idx="12"/>
          </p:nvPr>
        </p:nvSpPr>
        <p:spPr/>
        <p:txBody>
          <a:bodyPr/>
          <a:lstStyle/>
          <a:p>
            <a:fld id="{E57F4297-ED00-4231-833B-F4A3A949EC3B}" type="slidenum">
              <a:rPr lang="en-GB" smtClean="0"/>
              <a:t>11</a:t>
            </a:fld>
            <a:endParaRPr lang="en-GB"/>
          </a:p>
        </p:txBody>
      </p:sp>
    </p:spTree>
    <p:extLst>
      <p:ext uri="{BB962C8B-B14F-4D97-AF65-F5344CB8AC3E}">
        <p14:creationId xmlns:p14="http://schemas.microsoft.com/office/powerpoint/2010/main" val="309577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DF4418B-F0C3-4EEF-8290-02380E9CC023}"/>
              </a:ext>
            </a:extLst>
          </p:cNvPr>
          <p:cNvGraphicFramePr>
            <a:graphicFrameLocks noGrp="1"/>
          </p:cNvGraphicFramePr>
          <p:nvPr>
            <p:extLst>
              <p:ext uri="{D42A27DB-BD31-4B8C-83A1-F6EECF244321}">
                <p14:modId xmlns:p14="http://schemas.microsoft.com/office/powerpoint/2010/main" val="160379998"/>
              </p:ext>
            </p:extLst>
          </p:nvPr>
        </p:nvGraphicFramePr>
        <p:xfrm>
          <a:off x="266218" y="1608137"/>
          <a:ext cx="11658569" cy="5083013"/>
        </p:xfrm>
        <a:graphic>
          <a:graphicData uri="http://schemas.openxmlformats.org/drawingml/2006/table">
            <a:tbl>
              <a:tblPr firstRow="1" firstCol="1" bandRow="1"/>
              <a:tblGrid>
                <a:gridCol w="2776114">
                  <a:extLst>
                    <a:ext uri="{9D8B030D-6E8A-4147-A177-3AD203B41FA5}">
                      <a16:colId xmlns:a16="http://schemas.microsoft.com/office/drawing/2014/main" val="3119972959"/>
                    </a:ext>
                  </a:extLst>
                </a:gridCol>
                <a:gridCol w="5075508">
                  <a:extLst>
                    <a:ext uri="{9D8B030D-6E8A-4147-A177-3AD203B41FA5}">
                      <a16:colId xmlns:a16="http://schemas.microsoft.com/office/drawing/2014/main" val="736020784"/>
                    </a:ext>
                  </a:extLst>
                </a:gridCol>
                <a:gridCol w="2525858">
                  <a:extLst>
                    <a:ext uri="{9D8B030D-6E8A-4147-A177-3AD203B41FA5}">
                      <a16:colId xmlns:a16="http://schemas.microsoft.com/office/drawing/2014/main" val="965115507"/>
                    </a:ext>
                  </a:extLst>
                </a:gridCol>
                <a:gridCol w="1281089">
                  <a:extLst>
                    <a:ext uri="{9D8B030D-6E8A-4147-A177-3AD203B41FA5}">
                      <a16:colId xmlns:a16="http://schemas.microsoft.com/office/drawing/2014/main" val="1776716464"/>
                    </a:ext>
                  </a:extLst>
                </a:gridCol>
              </a:tblGrid>
              <a:tr h="548905">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Targets for 31 March 2021</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Current Progress</a:t>
                      </a:r>
                      <a:endParaRPr lang="en-GB" sz="1300" b="1" i="0" u="none" strike="noStrike" dirty="0">
                        <a:solidFill>
                          <a:schemeClr val="bg1"/>
                        </a:solidFill>
                        <a:effectLst/>
                        <a:latin typeface="Faricy New Rg" panose="020B0503000000020004" pitchFamily="34" charset="0"/>
                      </a:endParaRPr>
                    </a:p>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1 April – 30 June 2020</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rPr>
                        <a:t>20/21 Target Updates</a:t>
                      </a: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Method of data capture</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extLst>
                  <a:ext uri="{0D108BD9-81ED-4DB2-BD59-A6C34878D82A}">
                    <a16:rowId xmlns:a16="http://schemas.microsoft.com/office/drawing/2014/main" val="1984690769"/>
                  </a:ext>
                </a:extLst>
              </a:tr>
              <a:tr h="1064765">
                <a:tc>
                  <a:txBody>
                    <a:bodyPr/>
                    <a:lstStyle/>
                    <a:p>
                      <a:pPr>
                        <a:lnSpc>
                          <a:spcPct val="107000"/>
                        </a:lnSpc>
                        <a:spcAft>
                          <a:spcPts val="0"/>
                        </a:spcAft>
                      </a:pPr>
                      <a:r>
                        <a:rPr lang="en-GB" sz="1200" b="1" dirty="0">
                          <a:effectLst/>
                          <a:latin typeface="+mn-lt"/>
                          <a:ea typeface="Calibri" panose="020F0502020204030204" pitchFamily="34" charset="0"/>
                          <a:cs typeface="Times New Roman" panose="02020603050405020304" pitchFamily="18" charset="0"/>
                        </a:rPr>
                        <a:t>100% staff </a:t>
                      </a:r>
                      <a:r>
                        <a:rPr lang="en-GB" sz="1200" dirty="0">
                          <a:effectLst/>
                          <a:latin typeface="+mn-lt"/>
                          <a:ea typeface="Calibri" panose="020F0502020204030204" pitchFamily="34" charset="0"/>
                          <a:cs typeface="Times New Roman" panose="02020603050405020304" pitchFamily="18" charset="0"/>
                        </a:rPr>
                        <a:t>have attended at least </a:t>
                      </a:r>
                      <a:r>
                        <a:rPr lang="en-GB" sz="1200" b="1" dirty="0">
                          <a:effectLst/>
                          <a:latin typeface="+mn-lt"/>
                          <a:ea typeface="Calibri" panose="020F0502020204030204" pitchFamily="34" charset="0"/>
                          <a:cs typeface="Times New Roman" panose="02020603050405020304" pitchFamily="18" charset="0"/>
                        </a:rPr>
                        <a:t>2 cross-team training sessions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spcAft>
                          <a:spcPts val="0"/>
                        </a:spcAft>
                      </a:pPr>
                      <a:r>
                        <a:rPr lang="en-GB" sz="1200" b="1" dirty="0">
                          <a:solidFill>
                            <a:schemeClr val="tx1"/>
                          </a:solidFill>
                          <a:effectLst/>
                          <a:latin typeface="+mn-lt"/>
                          <a:ea typeface="Times New Roman" panose="02020603050405020304" pitchFamily="18" charset="0"/>
                        </a:rPr>
                        <a:t>15% of staff have attended 1 cross-team training session </a:t>
                      </a:r>
                      <a:r>
                        <a:rPr lang="en-GB" sz="1200" b="0" dirty="0">
                          <a:solidFill>
                            <a:schemeClr val="tx1"/>
                          </a:solidFill>
                          <a:effectLst/>
                          <a:latin typeface="+mn-lt"/>
                          <a:ea typeface="Times New Roman" panose="02020603050405020304" pitchFamily="18" charset="0"/>
                        </a:rPr>
                        <a:t>in the above period. In May 2020, three staff members participated in an Unconscious Bias workshop co-ordinated by National Dance Wales for the sector.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spcAft>
                          <a:spcPts val="0"/>
                        </a:spcAft>
                      </a:pPr>
                      <a:r>
                        <a:rPr lang="en-GB" sz="1200" b="0" dirty="0">
                          <a:solidFill>
                            <a:schemeClr val="tx1"/>
                          </a:solidFill>
                          <a:effectLst/>
                          <a:latin typeface="+mn-lt"/>
                          <a:ea typeface="Times New Roman" panose="02020603050405020304" pitchFamily="18" charset="0"/>
                        </a:rPr>
                        <a:t>This target has increased from 40% to 100% in 2021. We would like all staff members to have the opportunity to participate in training sessions. </a:t>
                      </a:r>
                    </a:p>
                    <a:p>
                      <a:pPr fontAlgn="base">
                        <a:spcAft>
                          <a:spcPts val="0"/>
                        </a:spcAft>
                      </a:pPr>
                      <a:endParaRPr lang="en-GB" sz="1200" b="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base">
                        <a:spcBef>
                          <a:spcPts val="0"/>
                        </a:spcBef>
                        <a:spcAft>
                          <a:spcPts val="0"/>
                        </a:spcAft>
                      </a:pPr>
                      <a:r>
                        <a:rPr lang="en-GB" sz="1100" kern="1200" dirty="0">
                          <a:solidFill>
                            <a:schemeClr val="tx1"/>
                          </a:solidFill>
                          <a:effectLst/>
                          <a:latin typeface="+mn-lt"/>
                          <a:ea typeface="+mn-ea"/>
                          <a:cs typeface="+mn-cs"/>
                        </a:rPr>
                        <a:t>Our project progress and evaluation reports </a:t>
                      </a:r>
                      <a:endParaRPr lang="en-GB" sz="1100" b="0" i="0" u="none" strike="noStrike" dirty="0">
                        <a:effectLst/>
                        <a:latin typeface="+mn-lt"/>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2397190"/>
                  </a:ext>
                </a:extLst>
              </a:tr>
              <a:tr h="1064765">
                <a:tc>
                  <a:txBody>
                    <a:bodyPr/>
                    <a:lstStyle/>
                    <a:p>
                      <a:pPr>
                        <a:lnSpc>
                          <a:spcPct val="107000"/>
                        </a:lnSpc>
                        <a:spcAft>
                          <a:spcPts val="0"/>
                        </a:spcAft>
                      </a:pPr>
                      <a:r>
                        <a:rPr lang="en-GB" sz="1200" dirty="0">
                          <a:effectLst/>
                          <a:latin typeface="+mn-lt"/>
                          <a:ea typeface="Calibri" panose="020F0502020204030204" pitchFamily="34" charset="0"/>
                          <a:cs typeface="Times New Roman" panose="02020603050405020304" pitchFamily="18" charset="0"/>
                        </a:rPr>
                        <a:t>At least </a:t>
                      </a:r>
                      <a:r>
                        <a:rPr lang="en-GB" sz="1200" b="1" dirty="0">
                          <a:effectLst/>
                          <a:latin typeface="+mn-lt"/>
                          <a:ea typeface="Calibri" panose="020F0502020204030204" pitchFamily="34" charset="0"/>
                          <a:cs typeface="Times New Roman" panose="02020603050405020304" pitchFamily="18" charset="0"/>
                        </a:rPr>
                        <a:t>2 staff </a:t>
                      </a:r>
                      <a:r>
                        <a:rPr lang="en-GB" sz="1200" dirty="0">
                          <a:effectLst/>
                          <a:latin typeface="+mn-lt"/>
                          <a:ea typeface="Calibri" panose="020F0502020204030204" pitchFamily="34" charset="0"/>
                          <a:cs typeface="Times New Roman" panose="02020603050405020304" pitchFamily="18" charset="0"/>
                        </a:rPr>
                        <a:t>have benefitted from sustained professional development opportunities (e.g. courses)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spcAft>
                          <a:spcPts val="0"/>
                        </a:spcAft>
                      </a:pPr>
                      <a:endParaRPr lang="en-GB" sz="1200" b="1" dirty="0">
                        <a:effectLst/>
                        <a:latin typeface="+mn-lt"/>
                        <a:ea typeface="Times New Roman" panose="02020603050405020304" pitchFamily="18" charset="0"/>
                      </a:endParaRPr>
                    </a:p>
                    <a:p>
                      <a:pPr fontAlgn="base">
                        <a:spcAft>
                          <a:spcPts val="0"/>
                        </a:spcAft>
                      </a:pPr>
                      <a:r>
                        <a:rPr lang="en-GB" sz="1200" b="1" dirty="0">
                          <a:solidFill>
                            <a:schemeClr val="tx1"/>
                          </a:solidFill>
                          <a:effectLst/>
                          <a:latin typeface="+mn-lt"/>
                          <a:ea typeface="Times New Roman" panose="02020603050405020304" pitchFamily="18" charset="0"/>
                        </a:rPr>
                        <a:t>1 staff member</a:t>
                      </a:r>
                      <a:r>
                        <a:rPr lang="en-GB" sz="1200" b="0" dirty="0">
                          <a:solidFill>
                            <a:schemeClr val="tx1"/>
                          </a:solidFill>
                          <a:effectLst/>
                          <a:latin typeface="+mn-lt"/>
                          <a:ea typeface="Times New Roman" panose="02020603050405020304" pitchFamily="18" charset="0"/>
                        </a:rPr>
                        <a:t> is </a:t>
                      </a:r>
                      <a:r>
                        <a:rPr lang="en-GB" sz="1200" dirty="0">
                          <a:solidFill>
                            <a:schemeClr val="tx1"/>
                          </a:solidFill>
                          <a:effectLst/>
                          <a:latin typeface="+mn-lt"/>
                          <a:ea typeface="Times New Roman" panose="02020603050405020304" pitchFamily="18" charset="0"/>
                        </a:rPr>
                        <a:t>benefitting from sustained professional development during this period. Our Creative Intern is undertaking a programme of training and business mentoring as part of the Arts &amp; Business Creative Internship Scheme.</a:t>
                      </a:r>
                    </a:p>
                    <a:p>
                      <a:pPr fontAlgn="base">
                        <a:spcAft>
                          <a:spcPts val="0"/>
                        </a:spcAft>
                      </a:pPr>
                      <a:endParaRPr lang="en-GB" sz="12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spcAft>
                          <a:spcPts val="0"/>
                        </a:spcAft>
                      </a:pPr>
                      <a:r>
                        <a:rPr lang="en-GB" sz="1200" dirty="0">
                          <a:solidFill>
                            <a:schemeClr val="tx1"/>
                          </a:solidFill>
                          <a:effectLst/>
                          <a:latin typeface="+mn-lt"/>
                          <a:ea typeface="Times New Roman" panose="02020603050405020304" pitchFamily="18" charset="0"/>
                        </a:rPr>
                        <a:t>This target remains the same for 20/21.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l" fontAlgn="base">
                        <a:spcBef>
                          <a:spcPts val="0"/>
                        </a:spcBef>
                        <a:spcAft>
                          <a:spcPts val="0"/>
                        </a:spcAft>
                      </a:pPr>
                      <a:endParaRPr lang="en-GB" sz="1200" b="0" i="0" u="none" strike="noStrike">
                        <a:effectLst/>
                        <a:latin typeface="Arial" panose="020B0604020202020204" pitchFamily="34" charset="0"/>
                      </a:endParaRPr>
                    </a:p>
                  </a:txBody>
                  <a:tcPr marL="54834" marR="54834" marT="761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2706386"/>
                  </a:ext>
                </a:extLst>
              </a:tr>
              <a:tr h="639412">
                <a:tc>
                  <a:txBody>
                    <a:bodyPr/>
                    <a:lstStyle/>
                    <a:p>
                      <a:pPr>
                        <a:lnSpc>
                          <a:spcPct val="107000"/>
                        </a:lnSpc>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Staff job satisfaction ratings have increased by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at least 7%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The staff well-being survey is currently on hold due to COVID-19. However, we are prioritising the well-being of staff in the current climate alongside frequently sharing resources to support the team whilst working from home. </a:t>
                      </a:r>
                      <a:endParaRPr lang="en-GB" sz="1200" b="0"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GB" sz="1200" b="0" i="0" u="none" strike="noStrike" dirty="0">
                          <a:solidFill>
                            <a:schemeClr val="tx1"/>
                          </a:solidFill>
                          <a:effectLst/>
                          <a:latin typeface="Calibri" panose="020F0502020204030204" pitchFamily="34" charset="0"/>
                        </a:rPr>
                        <a:t>  This target has remained the same for              </a:t>
                      </a:r>
                      <a:br>
                        <a:rPr lang="en-GB" sz="1200" b="0" i="0" u="none" strike="noStrike" dirty="0">
                          <a:solidFill>
                            <a:schemeClr val="tx1"/>
                          </a:solidFill>
                          <a:effectLst/>
                          <a:latin typeface="Calibri" panose="020F0502020204030204" pitchFamily="34" charset="0"/>
                        </a:rPr>
                      </a:br>
                      <a:r>
                        <a:rPr lang="en-GB" sz="1200" b="0" i="0" u="none" strike="noStrike" dirty="0">
                          <a:solidFill>
                            <a:schemeClr val="tx1"/>
                          </a:solidFill>
                          <a:effectLst/>
                          <a:latin typeface="Calibri" panose="020F0502020204030204" pitchFamily="34" charset="0"/>
                        </a:rPr>
                        <a:t>  20/21.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spcBef>
                          <a:spcPts val="0"/>
                        </a:spcBef>
                        <a:spcAft>
                          <a:spcPts val="0"/>
                        </a:spcAft>
                      </a:pPr>
                      <a:r>
                        <a:rPr lang="en-GB" sz="1050" kern="1200" dirty="0">
                          <a:solidFill>
                            <a:schemeClr val="tx1"/>
                          </a:solidFill>
                          <a:effectLst/>
                          <a:latin typeface="+mn-lt"/>
                          <a:ea typeface="+mn-ea"/>
                          <a:cs typeface="+mn-cs"/>
                        </a:rPr>
                        <a:t>Company culture analysis as part of the Staff Well-Being Plan and the PDRs</a:t>
                      </a:r>
                      <a:endParaRPr lang="en-GB" sz="1050" b="0" i="0" u="none" strike="noStrike" dirty="0">
                        <a:effectLst/>
                        <a:latin typeface="Arial" panose="020B06040202020202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2386296"/>
                  </a:ext>
                </a:extLst>
              </a:tr>
              <a:tr h="1047039">
                <a:tc>
                  <a:txBody>
                    <a:bodyPr/>
                    <a:lstStyle/>
                    <a:p>
                      <a:pPr>
                        <a:lnSpc>
                          <a:spcPct val="107000"/>
                        </a:lnSpc>
                        <a:spcAft>
                          <a:spcPts val="0"/>
                        </a:spcAft>
                      </a:pPr>
                      <a:r>
                        <a:rPr lang="en-GB" sz="1200" b="1" dirty="0">
                          <a:solidFill>
                            <a:schemeClr val="tx1"/>
                          </a:solidFill>
                          <a:effectLst/>
                          <a:latin typeface="+mn-lt"/>
                          <a:ea typeface="Calibri" panose="020F0502020204030204" pitchFamily="34" charset="0"/>
                          <a:cs typeface="Times New Roman" panose="02020603050405020304" pitchFamily="18" charset="0"/>
                        </a:rPr>
                        <a:t>At least 5% </a:t>
                      </a:r>
                      <a:r>
                        <a:rPr lang="en-GB" sz="1200" dirty="0">
                          <a:solidFill>
                            <a:schemeClr val="tx1"/>
                          </a:solidFill>
                          <a:effectLst/>
                          <a:latin typeface="+mn-lt"/>
                          <a:ea typeface="Calibri" panose="020F0502020204030204" pitchFamily="34" charset="0"/>
                          <a:cs typeface="Times New Roman" panose="02020603050405020304" pitchFamily="18" charset="0"/>
                        </a:rPr>
                        <a:t>of our employees, volunteers, contractors and Directors identify as BAME and </a:t>
                      </a:r>
                      <a:r>
                        <a:rPr lang="en-GB" sz="1200" b="1" dirty="0">
                          <a:solidFill>
                            <a:schemeClr val="tx1"/>
                          </a:solidFill>
                          <a:effectLst/>
                          <a:latin typeface="+mn-lt"/>
                          <a:ea typeface="Calibri" panose="020F0502020204030204" pitchFamily="34" charset="0"/>
                          <a:cs typeface="Times New Roman" panose="02020603050405020304" pitchFamily="18" charset="0"/>
                        </a:rPr>
                        <a:t>5% </a:t>
                      </a:r>
                      <a:r>
                        <a:rPr lang="en-GB" sz="1200" dirty="0">
                          <a:solidFill>
                            <a:schemeClr val="tx1"/>
                          </a:solidFill>
                          <a:effectLst/>
                          <a:latin typeface="+mn-lt"/>
                          <a:ea typeface="Calibri" panose="020F0502020204030204" pitchFamily="34" charset="0"/>
                          <a:cs typeface="Times New Roman" panose="02020603050405020304" pitchFamily="18" charset="0"/>
                        </a:rPr>
                        <a:t>have disabilities, and </a:t>
                      </a:r>
                      <a:r>
                        <a:rPr lang="en-GB" sz="1200" b="1" dirty="0">
                          <a:solidFill>
                            <a:schemeClr val="tx1"/>
                          </a:solidFill>
                          <a:effectLst/>
                          <a:latin typeface="+mn-lt"/>
                          <a:ea typeface="Calibri" panose="020F0502020204030204" pitchFamily="34" charset="0"/>
                          <a:cs typeface="Times New Roman" panose="02020603050405020304" pitchFamily="18" charset="0"/>
                        </a:rPr>
                        <a:t>1</a:t>
                      </a:r>
                      <a:r>
                        <a:rPr lang="en-GB" sz="1200" dirty="0">
                          <a:solidFill>
                            <a:schemeClr val="tx1"/>
                          </a:solidFill>
                          <a:effectLst/>
                          <a:latin typeface="+mn-lt"/>
                          <a:ea typeface="Calibri" panose="020F0502020204030204" pitchFamily="34" charset="0"/>
                          <a:cs typeface="Times New Roman" panose="02020603050405020304" pitchFamily="18" charset="0"/>
                        </a:rPr>
                        <a:t> of these is in a senior position on the staff and Board (pending vacancy availability)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spcAft>
                          <a:spcPts val="0"/>
                        </a:spcAft>
                      </a:pPr>
                      <a:r>
                        <a:rPr lang="en-GB" sz="1200" b="1" dirty="0">
                          <a:solidFill>
                            <a:schemeClr val="tx1"/>
                          </a:solidFill>
                          <a:effectLst/>
                          <a:latin typeface="+mn-lt"/>
                          <a:ea typeface="Times New Roman" panose="02020603050405020304" pitchFamily="18" charset="0"/>
                          <a:cs typeface="Calibri" panose="020F0502020204030204" pitchFamily="34" charset="0"/>
                        </a:rPr>
                        <a:t>12.2% </a:t>
                      </a:r>
                      <a:r>
                        <a:rPr lang="en-GB" sz="1200" b="0" dirty="0">
                          <a:solidFill>
                            <a:schemeClr val="tx1"/>
                          </a:solidFill>
                          <a:effectLst/>
                          <a:latin typeface="+mn-lt"/>
                          <a:ea typeface="Times New Roman" panose="02020603050405020304" pitchFamily="18" charset="0"/>
                          <a:cs typeface="Calibri" panose="020F0502020204030204" pitchFamily="34" charset="0"/>
                        </a:rPr>
                        <a:t>of our employees, volunteers, contractors and Directors are individuals from Black, Asian and Minority Ethnic backgrounds and</a:t>
                      </a:r>
                      <a:r>
                        <a:rPr lang="en-GB" sz="1200" b="1" dirty="0">
                          <a:solidFill>
                            <a:schemeClr val="tx1"/>
                          </a:solidFill>
                          <a:effectLst/>
                          <a:latin typeface="+mn-lt"/>
                          <a:ea typeface="Times New Roman" panose="02020603050405020304" pitchFamily="18" charset="0"/>
                          <a:cs typeface="Calibri" panose="020F0502020204030204" pitchFamily="34" charset="0"/>
                        </a:rPr>
                        <a:t> 3 </a:t>
                      </a:r>
                      <a:r>
                        <a:rPr lang="en-GB" sz="1200" b="0" dirty="0">
                          <a:solidFill>
                            <a:schemeClr val="tx1"/>
                          </a:solidFill>
                          <a:effectLst/>
                          <a:latin typeface="+mn-lt"/>
                          <a:ea typeface="Times New Roman" panose="02020603050405020304" pitchFamily="18" charset="0"/>
                          <a:cs typeface="Calibri" panose="020F0502020204030204" pitchFamily="34" charset="0"/>
                        </a:rPr>
                        <a:t>of these are in senior positions. </a:t>
                      </a:r>
                      <a:r>
                        <a:rPr lang="en-GB" sz="1200" b="1" dirty="0">
                          <a:solidFill>
                            <a:schemeClr val="tx1"/>
                          </a:solidFill>
                          <a:effectLst/>
                          <a:latin typeface="+mn-lt"/>
                          <a:ea typeface="Times New Roman" panose="02020603050405020304" pitchFamily="18" charset="0"/>
                          <a:cs typeface="Calibri" panose="020F0502020204030204" pitchFamily="34" charset="0"/>
                        </a:rPr>
                        <a:t>3% </a:t>
                      </a:r>
                      <a:r>
                        <a:rPr lang="en-GB" sz="1200" b="0" dirty="0">
                          <a:solidFill>
                            <a:schemeClr val="tx1"/>
                          </a:solidFill>
                          <a:effectLst/>
                          <a:latin typeface="+mn-lt"/>
                          <a:ea typeface="Times New Roman" panose="02020603050405020304" pitchFamily="18" charset="0"/>
                          <a:cs typeface="Calibri" panose="020F0502020204030204" pitchFamily="34" charset="0"/>
                        </a:rPr>
                        <a:t>of our employees, volunteers, contractors and Directors have disabilities.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Calibri" panose="020F0502020204030204" pitchFamily="34" charset="0"/>
                        </a:rPr>
                        <a:t>  </a:t>
                      </a:r>
                      <a:r>
                        <a:rPr lang="en-GB" sz="1200" b="0" dirty="0">
                          <a:effectLst/>
                          <a:latin typeface="+mn-lt"/>
                          <a:ea typeface="Calibri" panose="020F0502020204030204" pitchFamily="34" charset="0"/>
                          <a:cs typeface="Times New Roman" panose="02020603050405020304" pitchFamily="18" charset="0"/>
                        </a:rPr>
                        <a:t>This target has remained the same for  </a:t>
                      </a:r>
                      <a:br>
                        <a:rPr lang="en-GB" sz="1200" b="0" dirty="0">
                          <a:effectLst/>
                          <a:latin typeface="+mn-lt"/>
                          <a:ea typeface="Calibri" panose="020F0502020204030204" pitchFamily="34" charset="0"/>
                          <a:cs typeface="Times New Roman" panose="02020603050405020304" pitchFamily="18" charset="0"/>
                        </a:rPr>
                      </a:br>
                      <a:r>
                        <a:rPr lang="en-GB" sz="1200" b="0" dirty="0">
                          <a:effectLst/>
                          <a:latin typeface="+mn-lt"/>
                          <a:ea typeface="Calibri" panose="020F0502020204030204" pitchFamily="34" charset="0"/>
                          <a:cs typeface="Times New Roman" panose="02020603050405020304" pitchFamily="18" charset="0"/>
                        </a:rPr>
                        <a:t>  20/21. </a:t>
                      </a:r>
                    </a:p>
                    <a:p>
                      <a:pPr algn="l" fontAlgn="ctr"/>
                      <a:endParaRPr lang="en-GB" sz="12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base">
                        <a:spcBef>
                          <a:spcPts val="0"/>
                        </a:spcBef>
                        <a:spcAft>
                          <a:spcPts val="0"/>
                        </a:spcAft>
                      </a:pPr>
                      <a:r>
                        <a:rPr lang="en-GB" sz="1100" kern="1200" dirty="0">
                          <a:solidFill>
                            <a:schemeClr val="tx1"/>
                          </a:solidFill>
                          <a:effectLst/>
                          <a:latin typeface="+mn-lt"/>
                          <a:ea typeface="+mn-ea"/>
                          <a:cs typeface="+mn-cs"/>
                        </a:rPr>
                        <a:t>Our project progress and evaluation reports </a:t>
                      </a:r>
                      <a:endParaRPr lang="en-GB" sz="1100" b="0" i="0" u="none" strike="noStrike" dirty="0">
                        <a:effectLst/>
                        <a:latin typeface="+mn-lt"/>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6819946"/>
                  </a:ext>
                </a:extLst>
              </a:tr>
              <a:tr h="709843">
                <a:tc>
                  <a:txBody>
                    <a:bodyPr/>
                    <a:lstStyle/>
                    <a:p>
                      <a:pPr>
                        <a:lnSpc>
                          <a:spcPct val="107000"/>
                        </a:lnSpc>
                        <a:spcAft>
                          <a:spcPts val="0"/>
                        </a:spcAft>
                      </a:pPr>
                      <a:r>
                        <a:rPr lang="en-GB" sz="1200" dirty="0">
                          <a:effectLst/>
                          <a:latin typeface="+mn-lt"/>
                          <a:ea typeface="Calibri" panose="020F0502020204030204" pitchFamily="34" charset="0"/>
                          <a:cs typeface="Times New Roman" panose="02020603050405020304" pitchFamily="18" charset="0"/>
                        </a:rPr>
                        <a:t>We will have worked with at least </a:t>
                      </a:r>
                      <a:r>
                        <a:rPr lang="en-GB" sz="1200" b="1" dirty="0">
                          <a:effectLst/>
                          <a:latin typeface="+mn-lt"/>
                          <a:ea typeface="Calibri" panose="020F0502020204030204" pitchFamily="34" charset="0"/>
                          <a:cs typeface="Times New Roman" panose="02020603050405020304" pitchFamily="18" charset="0"/>
                        </a:rPr>
                        <a:t>7 volunteers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200" dirty="0">
                          <a:latin typeface="+mn-lt"/>
                          <a:cs typeface="Calibri" panose="020F0502020204030204" pitchFamily="34" charset="0"/>
                        </a:rPr>
                        <a:t>We have worked with </a:t>
                      </a:r>
                      <a:r>
                        <a:rPr lang="en-GB" sz="1200" b="1" dirty="0">
                          <a:latin typeface="+mn-lt"/>
                          <a:cs typeface="Calibri" panose="020F0502020204030204" pitchFamily="34" charset="0"/>
                        </a:rPr>
                        <a:t>1 </a:t>
                      </a:r>
                      <a:r>
                        <a:rPr lang="en-GB" sz="1200" b="0" dirty="0">
                          <a:latin typeface="+mn-lt"/>
                          <a:cs typeface="Calibri" panose="020F0502020204030204" pitchFamily="34" charset="0"/>
                        </a:rPr>
                        <a:t>volunteer in the above period. A university student undertook a short internship to gain experience in the field.  </a:t>
                      </a:r>
                      <a:endParaRPr lang="en-GB" sz="1200" dirty="0">
                        <a:latin typeface="+mn-lt"/>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200" b="0" dirty="0">
                          <a:effectLst/>
                          <a:latin typeface="+mn-lt"/>
                          <a:ea typeface="Calibri" panose="020F0502020204030204" pitchFamily="34" charset="0"/>
                          <a:cs typeface="Times New Roman" panose="02020603050405020304" pitchFamily="18" charset="0"/>
                        </a:rPr>
                        <a:t>This target has remained the same for 20/21.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nSpc>
                          <a:spcPct val="107000"/>
                        </a:lnSpc>
                        <a:spcAft>
                          <a:spcPts val="0"/>
                        </a:spcAft>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7994178"/>
                  </a:ext>
                </a:extLst>
              </a:tr>
            </a:tbl>
          </a:graphicData>
        </a:graphic>
      </p:graphicFrame>
      <p:pic>
        <p:nvPicPr>
          <p:cNvPr id="5" name="Picture 4">
            <a:extLst>
              <a:ext uri="{FF2B5EF4-FFF2-40B4-BE49-F238E27FC236}">
                <a16:creationId xmlns:a16="http://schemas.microsoft.com/office/drawing/2014/main" id="{AAAF9C56-EBD9-42CA-BF7B-A8B8AC806C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137" y="164856"/>
            <a:ext cx="1233018" cy="317230"/>
          </a:xfrm>
          <a:prstGeom prst="rect">
            <a:avLst/>
          </a:prstGeom>
        </p:spPr>
      </p:pic>
      <p:sp>
        <p:nvSpPr>
          <p:cNvPr id="6" name="Title 1">
            <a:extLst>
              <a:ext uri="{FF2B5EF4-FFF2-40B4-BE49-F238E27FC236}">
                <a16:creationId xmlns:a16="http://schemas.microsoft.com/office/drawing/2014/main" id="{4CA5748D-5325-462D-A7CB-7E61FFF56A08}"/>
              </a:ext>
            </a:extLst>
          </p:cNvPr>
          <p:cNvSpPr txBox="1">
            <a:spLocks/>
          </p:cNvSpPr>
          <p:nvPr/>
        </p:nvSpPr>
        <p:spPr>
          <a:xfrm>
            <a:off x="267213" y="853209"/>
            <a:ext cx="11086587" cy="1166884"/>
          </a:xfrm>
          <a:prstGeom prst="rect">
            <a:avLst/>
          </a:prstGeom>
        </p:spPr>
        <p:txBody>
          <a:bodyPr vert="horz" lIns="65314" tIns="32657" rIns="65314" bIns="32657" rtlCol="0" anchor="ctr">
            <a:normAutofit fontScale="92500" lnSpcReduction="2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fontAlgn="base"/>
            <a:r>
              <a:rPr lang="en-GB" sz="2200" b="1" dirty="0">
                <a:solidFill>
                  <a:srgbClr val="ECA8B7"/>
                </a:solidFill>
                <a:latin typeface="Faricy New Rg" panose="020B0503000000020004" pitchFamily="34" charset="0"/>
                <a:ea typeface="Times New Roman" panose="02020603050405020304" pitchFamily="18" charset="0"/>
                <a:cs typeface="Calibri" panose="020F0502020204030204" pitchFamily="34" charset="0"/>
              </a:rPr>
              <a:t>Organisational Outputs</a:t>
            </a:r>
          </a:p>
          <a:p>
            <a:pPr fontAlgn="base"/>
            <a:br>
              <a:rPr lang="en-GB" sz="2000" dirty="0">
                <a:latin typeface="Faricy New Rg" panose="020B0503000000020004" pitchFamily="34" charset="0"/>
                <a:ea typeface="Times New Roman" panose="02020603050405020304" pitchFamily="18" charset="0"/>
                <a:cs typeface="Calibri" panose="020F0502020204030204" pitchFamily="34" charset="0"/>
              </a:rPr>
            </a:br>
            <a:r>
              <a:rPr lang="en-GB" sz="1700" dirty="0">
                <a:latin typeface="Faricy New Rg" panose="020B0503000000020004" pitchFamily="34" charset="0"/>
                <a:ea typeface="Times New Roman" panose="02020603050405020304" pitchFamily="18" charset="0"/>
                <a:cs typeface="Calibri" panose="020F0502020204030204" pitchFamily="34" charset="0"/>
              </a:rPr>
              <a:t>Operational Measures of Success:</a:t>
            </a:r>
            <a:r>
              <a:rPr lang="en-GB" sz="1700" b="1" dirty="0">
                <a:latin typeface="Faricy New Rg" panose="020B0503000000020004" pitchFamily="34" charset="0"/>
                <a:ea typeface="Times New Roman" panose="02020603050405020304" pitchFamily="18" charset="0"/>
                <a:cs typeface="Calibri" panose="020F0502020204030204" pitchFamily="34" charset="0"/>
              </a:rPr>
              <a:t> Human Resources </a:t>
            </a:r>
            <a:endParaRPr lang="en-GB" sz="1700" dirty="0">
              <a:latin typeface="Faricy New Rg" panose="020B0503000000020004" pitchFamily="34" charset="0"/>
            </a:endParaRPr>
          </a:p>
          <a:p>
            <a:pPr fontAlgn="t">
              <a:lnSpc>
                <a:spcPct val="107000"/>
              </a:lnSpc>
              <a:spcBef>
                <a:spcPts val="0"/>
              </a:spcBef>
            </a:pPr>
            <a:r>
              <a:rPr lang="en-GB" sz="2000" dirty="0">
                <a:latin typeface="Calibri" panose="020F0502020204030204" pitchFamily="34" charset="0"/>
                <a:ea typeface="Times New Roman" panose="02020603050405020304" pitchFamily="18" charset="0"/>
                <a:cs typeface="Calibri" panose="020F0502020204030204" pitchFamily="34" charset="0"/>
              </a:rPr>
              <a:t> </a:t>
            </a:r>
            <a:endParaRPr lang="en-GB" sz="2000" dirty="0">
              <a:latin typeface="Arial" panose="020B0604020202020204" pitchFamily="34" charset="0"/>
            </a:endParaRPr>
          </a:p>
          <a:p>
            <a:pPr fontAlgn="base"/>
            <a:r>
              <a:rPr lang="en-GB" sz="2000" b="1" dirty="0">
                <a:latin typeface="Faricy New Rg" panose="020B0503000000020004" pitchFamily="34" charset="0"/>
              </a:rPr>
              <a:t> </a:t>
            </a:r>
          </a:p>
        </p:txBody>
      </p:sp>
      <p:sp>
        <p:nvSpPr>
          <p:cNvPr id="2" name="Slide Number Placeholder 1">
            <a:extLst>
              <a:ext uri="{FF2B5EF4-FFF2-40B4-BE49-F238E27FC236}">
                <a16:creationId xmlns:a16="http://schemas.microsoft.com/office/drawing/2014/main" id="{BA0FCA10-52B1-4926-8A26-0644F4FDF85C}"/>
              </a:ext>
            </a:extLst>
          </p:cNvPr>
          <p:cNvSpPr>
            <a:spLocks noGrp="1"/>
          </p:cNvSpPr>
          <p:nvPr>
            <p:ph type="sldNum" sz="quarter" idx="12"/>
          </p:nvPr>
        </p:nvSpPr>
        <p:spPr>
          <a:xfrm>
            <a:off x="8829675" y="6214980"/>
            <a:ext cx="2743200" cy="365125"/>
          </a:xfrm>
        </p:spPr>
        <p:txBody>
          <a:bodyPr/>
          <a:lstStyle/>
          <a:p>
            <a:fld id="{E57F4297-ED00-4231-833B-F4A3A949EC3B}" type="slidenum">
              <a:rPr lang="en-GB" smtClean="0"/>
              <a:t>12</a:t>
            </a:fld>
            <a:endParaRPr lang="en-GB"/>
          </a:p>
        </p:txBody>
      </p:sp>
    </p:spTree>
    <p:extLst>
      <p:ext uri="{BB962C8B-B14F-4D97-AF65-F5344CB8AC3E}">
        <p14:creationId xmlns:p14="http://schemas.microsoft.com/office/powerpoint/2010/main" val="2970079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DF4418B-F0C3-4EEF-8290-02380E9CC023}"/>
              </a:ext>
            </a:extLst>
          </p:cNvPr>
          <p:cNvGraphicFramePr>
            <a:graphicFrameLocks noGrp="1"/>
          </p:cNvGraphicFramePr>
          <p:nvPr>
            <p:extLst>
              <p:ext uri="{D42A27DB-BD31-4B8C-83A1-F6EECF244321}">
                <p14:modId xmlns:p14="http://schemas.microsoft.com/office/powerpoint/2010/main" val="1925617756"/>
              </p:ext>
            </p:extLst>
          </p:nvPr>
        </p:nvGraphicFramePr>
        <p:xfrm>
          <a:off x="246137" y="1691193"/>
          <a:ext cx="11738734" cy="4665157"/>
        </p:xfrm>
        <a:graphic>
          <a:graphicData uri="http://schemas.openxmlformats.org/drawingml/2006/table">
            <a:tbl>
              <a:tblPr firstRow="1" firstCol="1" bandRow="1"/>
              <a:tblGrid>
                <a:gridCol w="2983165">
                  <a:extLst>
                    <a:ext uri="{9D8B030D-6E8A-4147-A177-3AD203B41FA5}">
                      <a16:colId xmlns:a16="http://schemas.microsoft.com/office/drawing/2014/main" val="3119972959"/>
                    </a:ext>
                  </a:extLst>
                </a:gridCol>
                <a:gridCol w="3993069">
                  <a:extLst>
                    <a:ext uri="{9D8B030D-6E8A-4147-A177-3AD203B41FA5}">
                      <a16:colId xmlns:a16="http://schemas.microsoft.com/office/drawing/2014/main" val="736020784"/>
                    </a:ext>
                  </a:extLst>
                </a:gridCol>
                <a:gridCol w="3661406">
                  <a:extLst>
                    <a:ext uri="{9D8B030D-6E8A-4147-A177-3AD203B41FA5}">
                      <a16:colId xmlns:a16="http://schemas.microsoft.com/office/drawing/2014/main" val="596076171"/>
                    </a:ext>
                  </a:extLst>
                </a:gridCol>
                <a:gridCol w="1101094">
                  <a:extLst>
                    <a:ext uri="{9D8B030D-6E8A-4147-A177-3AD203B41FA5}">
                      <a16:colId xmlns:a16="http://schemas.microsoft.com/office/drawing/2014/main" val="1776716464"/>
                    </a:ext>
                  </a:extLst>
                </a:gridCol>
              </a:tblGrid>
              <a:tr h="498546">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Targets for 31 March 2021</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Current Progress</a:t>
                      </a:r>
                      <a:endParaRPr lang="en-GB" sz="1300" b="1" i="0" u="none" strike="noStrike" dirty="0">
                        <a:solidFill>
                          <a:schemeClr val="bg1"/>
                        </a:solidFill>
                        <a:effectLst/>
                        <a:latin typeface="Faricy New Rg" panose="020B0503000000020004" pitchFamily="34" charset="0"/>
                      </a:endParaRPr>
                    </a:p>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1 April – 30 June 2020</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rPr>
                        <a:t>20/21 Target Updates</a:t>
                      </a: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Method of data capture</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extLst>
                  <a:ext uri="{0D108BD9-81ED-4DB2-BD59-A6C34878D82A}">
                    <a16:rowId xmlns:a16="http://schemas.microsoft.com/office/drawing/2014/main" val="1984690769"/>
                  </a:ext>
                </a:extLst>
              </a:tr>
              <a:tr h="1072976">
                <a:tc>
                  <a:txBody>
                    <a:bodyPr/>
                    <a:lstStyle/>
                    <a:p>
                      <a:r>
                        <a:rPr lang="en-GB" sz="1200" b="1" kern="1200" dirty="0">
                          <a:solidFill>
                            <a:schemeClr val="tx1"/>
                          </a:solidFill>
                          <a:effectLst/>
                          <a:latin typeface="+mn-lt"/>
                          <a:ea typeface="+mn-ea"/>
                          <a:cs typeface="+mn-cs"/>
                        </a:rPr>
                        <a:t>2 successful Trusts &amp; Foundations grant applications </a:t>
                      </a:r>
                      <a:r>
                        <a:rPr lang="en-GB" sz="1200" kern="1200" dirty="0">
                          <a:solidFill>
                            <a:schemeClr val="tx1"/>
                          </a:solidFill>
                          <a:effectLst/>
                          <a:latin typeface="+mn-lt"/>
                          <a:ea typeface="+mn-ea"/>
                          <a:cs typeface="+mn-cs"/>
                        </a:rPr>
                        <a:t>for funds towards Tŷ Newydd conservation, repairs and maintenance work</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No Trust &amp; Foundation applications for conservation funds have been submitted in this period, although several are in development.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dirty="0">
                          <a:effectLst/>
                          <a:latin typeface="+mn-lt"/>
                          <a:ea typeface="Times New Roman" panose="02020603050405020304" pitchFamily="18" charset="0"/>
                        </a:rPr>
                        <a:t>This target remains the same as 19/20. Whilst funding may be limited as a result of COVID-19, we will continue to develop and submit applications.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100" kern="1200">
                          <a:solidFill>
                            <a:schemeClr val="tx1"/>
                          </a:solidFill>
                          <a:effectLst/>
                          <a:latin typeface="+mn-lt"/>
                          <a:ea typeface="+mn-ea"/>
                          <a:cs typeface="+mn-cs"/>
                        </a:rPr>
                        <a:t>Our quarterly accounts and record of fundraising work </a:t>
                      </a:r>
                      <a:endParaRPr lang="en-GB" sz="1100" b="0" i="0" u="none" strike="noStrike">
                        <a:effectLst/>
                        <a:latin typeface="+mn-l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2397190"/>
                  </a:ext>
                </a:extLst>
              </a:tr>
              <a:tr h="716062">
                <a:tc>
                  <a:txBody>
                    <a:bodyPr/>
                    <a:lstStyle/>
                    <a:p>
                      <a:r>
                        <a:rPr lang="en-GB" sz="1200" b="1" kern="1200" dirty="0">
                          <a:solidFill>
                            <a:schemeClr val="tx1"/>
                          </a:solidFill>
                          <a:effectLst/>
                          <a:latin typeface="+mn-lt"/>
                          <a:ea typeface="+mn-ea"/>
                          <a:cs typeface="+mn-cs"/>
                        </a:rPr>
                        <a:t>Friends of Tŷ Newydd Scheme </a:t>
                      </a:r>
                      <a:r>
                        <a:rPr lang="en-GB" sz="1200" kern="1200" dirty="0">
                          <a:solidFill>
                            <a:schemeClr val="tx1"/>
                          </a:solidFill>
                          <a:effectLst/>
                          <a:latin typeface="+mn-lt"/>
                          <a:ea typeface="+mn-ea"/>
                          <a:cs typeface="+mn-cs"/>
                        </a:rPr>
                        <a:t>launched, and at least </a:t>
                      </a:r>
                      <a:r>
                        <a:rPr lang="en-GB" sz="1200" b="1" kern="1200" dirty="0">
                          <a:solidFill>
                            <a:schemeClr val="tx1"/>
                          </a:solidFill>
                          <a:effectLst/>
                          <a:latin typeface="+mn-lt"/>
                          <a:ea typeface="+mn-ea"/>
                          <a:cs typeface="+mn-cs"/>
                        </a:rPr>
                        <a:t>30</a:t>
                      </a:r>
                      <a:r>
                        <a:rPr lang="en-GB" sz="1200" kern="1200" dirty="0">
                          <a:solidFill>
                            <a:schemeClr val="tx1"/>
                          </a:solidFill>
                          <a:effectLst/>
                          <a:latin typeface="+mn-lt"/>
                          <a:ea typeface="+mn-ea"/>
                          <a:cs typeface="+mn-cs"/>
                        </a:rPr>
                        <a:t> new Friends join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Due to COVID-19 the Friends of </a:t>
                      </a:r>
                      <a:r>
                        <a:rPr lang="en-GB" sz="1200" kern="1200" dirty="0">
                          <a:solidFill>
                            <a:schemeClr val="tx1"/>
                          </a:solidFill>
                          <a:effectLst/>
                          <a:latin typeface="+mn-lt"/>
                          <a:ea typeface="+mn-ea"/>
                          <a:cs typeface="+mn-cs"/>
                        </a:rPr>
                        <a:t>Tŷ Newydd </a:t>
                      </a:r>
                      <a:r>
                        <a:rPr lang="en-GB" sz="1200" b="0" kern="1200" dirty="0">
                          <a:solidFill>
                            <a:schemeClr val="tx1"/>
                          </a:solidFill>
                          <a:effectLst/>
                          <a:latin typeface="+mn-lt"/>
                          <a:ea typeface="+mn-ea"/>
                          <a:cs typeface="+mn-cs"/>
                        </a:rPr>
                        <a:t>scheme, which will operate alongside the Friends of Literature Wales, is currently on hold. </a:t>
                      </a: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indent="0">
                        <a:buFont typeface="Arial" panose="020B0604020202020204" pitchFamily="34" charset="0"/>
                        <a:buNone/>
                      </a:pPr>
                      <a:r>
                        <a:rPr lang="en-GB" sz="1200" b="0" i="0" u="none" strike="noStrike" dirty="0">
                          <a:solidFill>
                            <a:schemeClr val="tx1"/>
                          </a:solidFill>
                          <a:effectLst/>
                          <a:latin typeface="+mn-lt"/>
                        </a:rPr>
                        <a:t>Whilst these targets have remained the same as 19/20, we are aware that progress will be limited whilst </a:t>
                      </a:r>
                      <a:r>
                        <a:rPr lang="en-GB" sz="1200" kern="1200" dirty="0">
                          <a:solidFill>
                            <a:schemeClr val="tx1"/>
                          </a:solidFill>
                          <a:effectLst/>
                          <a:latin typeface="+mn-lt"/>
                          <a:ea typeface="+mn-ea"/>
                          <a:cs typeface="+mn-cs"/>
                        </a:rPr>
                        <a:t>Tŷ Newydd is closed following COVID-19 related Government Restrictions.</a:t>
                      </a:r>
                      <a:endParaRPr lang="en-GB" sz="1200" b="0" i="0" u="none" strike="noStrike" dirty="0">
                        <a:solidFill>
                          <a:schemeClr val="tx1"/>
                        </a:solidFill>
                        <a:effectLst/>
                        <a:latin typeface="+mn-lt"/>
                      </a:endParaRP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l" fontAlgn="base">
                        <a:spcBef>
                          <a:spcPts val="0"/>
                        </a:spcBef>
                        <a:spcAft>
                          <a:spcPts val="0"/>
                        </a:spcAft>
                      </a:pPr>
                      <a:endParaRPr lang="en-GB" sz="1200" b="0" i="0" u="none" strike="noStrike">
                        <a:effectLst/>
                        <a:latin typeface="Arial" panose="020B06040202020202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2706386"/>
                  </a:ext>
                </a:extLst>
              </a:tr>
              <a:tr h="67292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dirty="0">
                          <a:solidFill>
                            <a:schemeClr val="tx1"/>
                          </a:solidFill>
                          <a:effectLst/>
                          <a:latin typeface="+mn-lt"/>
                          <a:ea typeface="+mn-ea"/>
                          <a:cs typeface="+mn-cs"/>
                        </a:rPr>
                        <a:t>New specifications of works</a:t>
                      </a:r>
                      <a:r>
                        <a:rPr lang="en-GB" sz="1200" kern="1200" dirty="0">
                          <a:solidFill>
                            <a:schemeClr val="tx1"/>
                          </a:solidFill>
                          <a:effectLst/>
                          <a:latin typeface="+mn-lt"/>
                          <a:ea typeface="+mn-ea"/>
                          <a:cs typeface="+mn-cs"/>
                        </a:rPr>
                        <a:t> created by architects for urgent repairs needed on the conservatory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Whilst the centre is closed due to COVID-19, works will remain on hold. </a:t>
                      </a: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indent="0">
                        <a:buFont typeface="Arial" panose="020B0604020202020204" pitchFamily="34" charset="0"/>
                        <a:buNone/>
                      </a:pPr>
                      <a:endParaRPr lang="en-GB" sz="1200" b="0" i="0" u="none" strike="noStrike" dirty="0">
                        <a:effectLst/>
                        <a:latin typeface="+mn-lt"/>
                      </a:endParaRP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fontAlgn="base">
                        <a:spcBef>
                          <a:spcPts val="0"/>
                        </a:spcBef>
                        <a:spcAft>
                          <a:spcPts val="0"/>
                        </a:spcAft>
                      </a:pPr>
                      <a:r>
                        <a:rPr lang="en-GB" sz="1100" b="0" i="0" u="none" strike="noStrike" dirty="0">
                          <a:effectLst/>
                          <a:latin typeface="+mn-lt"/>
                        </a:rPr>
                        <a:t>Our project progress and evaluation reports </a:t>
                      </a: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2386296"/>
                  </a:ext>
                </a:extLst>
              </a:tr>
              <a:tr h="71713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dirty="0">
                          <a:solidFill>
                            <a:schemeClr val="tx1"/>
                          </a:solidFill>
                          <a:effectLst/>
                          <a:latin typeface="+mn-lt"/>
                          <a:ea typeface="+mn-ea"/>
                          <a:cs typeface="+mn-cs"/>
                        </a:rPr>
                        <a:t>2 bedrooms refurbished </a:t>
                      </a:r>
                      <a:r>
                        <a:rPr lang="en-GB" sz="1200" kern="1200" dirty="0">
                          <a:solidFill>
                            <a:schemeClr val="tx1"/>
                          </a:solidFill>
                          <a:effectLst/>
                          <a:latin typeface="+mn-lt"/>
                          <a:ea typeface="+mn-ea"/>
                          <a:cs typeface="+mn-cs"/>
                        </a:rPr>
                        <a:t>to a high-standard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kern="1200">
                        <a:solidFill>
                          <a:schemeClr val="tx1"/>
                        </a:solidFill>
                        <a:effectLst/>
                        <a:latin typeface="+mn-lt"/>
                        <a:ea typeface="+mn-ea"/>
                        <a:cs typeface="+mn-cs"/>
                      </a:endParaRP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l" fontAlgn="base">
                        <a:spcBef>
                          <a:spcPts val="0"/>
                        </a:spcBef>
                        <a:spcAft>
                          <a:spcPts val="0"/>
                        </a:spcAft>
                      </a:pPr>
                      <a:endParaRPr lang="en-GB" sz="1200" b="0" i="0" u="none" strike="noStrike">
                        <a:effectLst/>
                        <a:latin typeface="Arial" panose="020B06040202020202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6819946"/>
                  </a:ext>
                </a:extLst>
              </a:tr>
              <a:tr h="715317">
                <a:tc>
                  <a:txBody>
                    <a:bodyPr/>
                    <a:lstStyle/>
                    <a:p>
                      <a:r>
                        <a:rPr lang="en-GB" sz="1200" b="0" dirty="0"/>
                        <a:t>At least </a:t>
                      </a:r>
                      <a:r>
                        <a:rPr lang="en-GB" sz="1200" b="1" dirty="0"/>
                        <a:t>85%</a:t>
                      </a:r>
                      <a:r>
                        <a:rPr lang="en-GB" sz="1200" b="0" dirty="0"/>
                        <a:t> of </a:t>
                      </a:r>
                      <a:r>
                        <a:rPr lang="en-GB" sz="1200" b="0" kern="1200" dirty="0">
                          <a:solidFill>
                            <a:schemeClr val="tx1"/>
                          </a:solidFill>
                          <a:effectLst/>
                          <a:latin typeface="+mn-lt"/>
                          <a:ea typeface="+mn-ea"/>
                          <a:cs typeface="+mn-cs"/>
                        </a:rPr>
                        <a:t>Tŷ Newydd Course attendees agree that their visit helped them progress as an author, and </a:t>
                      </a:r>
                      <a:r>
                        <a:rPr lang="en-GB" sz="1200" b="1" kern="1200" dirty="0">
                          <a:solidFill>
                            <a:schemeClr val="tx1"/>
                          </a:solidFill>
                          <a:effectLst/>
                          <a:latin typeface="+mn-lt"/>
                          <a:ea typeface="+mn-ea"/>
                          <a:cs typeface="+mn-cs"/>
                        </a:rPr>
                        <a:t>90% </a:t>
                      </a:r>
                      <a:r>
                        <a:rPr lang="en-GB" sz="1200" b="0" kern="1200" dirty="0">
                          <a:solidFill>
                            <a:schemeClr val="tx1"/>
                          </a:solidFill>
                          <a:effectLst/>
                          <a:latin typeface="+mn-lt"/>
                          <a:ea typeface="+mn-ea"/>
                          <a:cs typeface="+mn-cs"/>
                        </a:rPr>
                        <a:t>state that they will return to the centre in the future </a:t>
                      </a:r>
                      <a:endParaRPr lang="en-GB" sz="1200" b="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i="0" u="none" strike="noStrike" dirty="0">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u="none" strike="noStrike" dirty="0">
                          <a:effectLst/>
                          <a:latin typeface="+mn-lt"/>
                        </a:rPr>
                        <a:t>100% </a:t>
                      </a:r>
                      <a:r>
                        <a:rPr lang="en-GB" sz="1200" b="0" i="0" u="none" strike="noStrike" dirty="0">
                          <a:effectLst/>
                          <a:latin typeface="+mn-lt"/>
                        </a:rPr>
                        <a:t>of recent attendees (pre-COVID), said that their visit helped them progress as an author, and indicated they will return the centre in the future.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i="0" u="none" strike="noStrike" dirty="0">
                        <a:effectLst/>
                        <a:latin typeface="+mn-lt"/>
                      </a:endParaRP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GB" sz="1200" b="0" i="0" u="none" strike="noStrike" dirty="0">
                          <a:effectLst/>
                          <a:latin typeface="+mn-lt"/>
                        </a:rPr>
                        <a:t>These targets have remained the same. We will adapt our data collection methods when gaining feedback on our virtual courses. </a:t>
                      </a: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l" fontAlgn="base">
                        <a:spcBef>
                          <a:spcPts val="0"/>
                        </a:spcBef>
                        <a:spcAft>
                          <a:spcPts val="0"/>
                        </a:spcAft>
                      </a:pPr>
                      <a:endParaRPr lang="en-GB" sz="1200" b="0" i="0" u="none" strike="noStrike">
                        <a:effectLst/>
                        <a:latin typeface="Arial" panose="020B06040202020202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9795337"/>
                  </a:ext>
                </a:extLst>
              </a:tr>
            </a:tbl>
          </a:graphicData>
        </a:graphic>
      </p:graphicFrame>
      <p:pic>
        <p:nvPicPr>
          <p:cNvPr id="5" name="Picture 4">
            <a:extLst>
              <a:ext uri="{FF2B5EF4-FFF2-40B4-BE49-F238E27FC236}">
                <a16:creationId xmlns:a16="http://schemas.microsoft.com/office/drawing/2014/main" id="{AAAF9C56-EBD9-42CA-BF7B-A8B8AC806C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137" y="164856"/>
            <a:ext cx="1233018" cy="317230"/>
          </a:xfrm>
          <a:prstGeom prst="rect">
            <a:avLst/>
          </a:prstGeom>
        </p:spPr>
      </p:pic>
      <p:sp>
        <p:nvSpPr>
          <p:cNvPr id="6" name="Title 1">
            <a:extLst>
              <a:ext uri="{FF2B5EF4-FFF2-40B4-BE49-F238E27FC236}">
                <a16:creationId xmlns:a16="http://schemas.microsoft.com/office/drawing/2014/main" id="{4CA5748D-5325-462D-A7CB-7E61FFF56A08}"/>
              </a:ext>
            </a:extLst>
          </p:cNvPr>
          <p:cNvSpPr txBox="1">
            <a:spLocks/>
          </p:cNvSpPr>
          <p:nvPr/>
        </p:nvSpPr>
        <p:spPr>
          <a:xfrm>
            <a:off x="246137" y="927732"/>
            <a:ext cx="11086587" cy="1166884"/>
          </a:xfrm>
          <a:prstGeom prst="rect">
            <a:avLst/>
          </a:prstGeom>
        </p:spPr>
        <p:txBody>
          <a:bodyPr vert="horz" lIns="65314" tIns="32657" rIns="65314" bIns="32657" rtlCol="0" anchor="ctr">
            <a:normAutofit fontScale="85000" lnSpcReduction="2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fontAlgn="base"/>
            <a:r>
              <a:rPr lang="en-GB" sz="2400" b="1" dirty="0">
                <a:solidFill>
                  <a:srgbClr val="ECA8B7"/>
                </a:solidFill>
                <a:latin typeface="Faricy New Rg" panose="020B0503000000020004" pitchFamily="34" charset="0"/>
                <a:ea typeface="Times New Roman" panose="02020603050405020304" pitchFamily="18" charset="0"/>
                <a:cs typeface="Calibri" panose="020F0502020204030204" pitchFamily="34" charset="0"/>
              </a:rPr>
              <a:t>Organisational Outputs</a:t>
            </a:r>
          </a:p>
          <a:p>
            <a:pPr fontAlgn="base"/>
            <a:br>
              <a:rPr lang="en-GB" sz="2000" dirty="0">
                <a:latin typeface="Faricy New Rg" panose="020B0503000000020004" pitchFamily="34" charset="0"/>
                <a:ea typeface="Times New Roman" panose="02020603050405020304" pitchFamily="18" charset="0"/>
                <a:cs typeface="Calibri" panose="020F0502020204030204" pitchFamily="34" charset="0"/>
              </a:rPr>
            </a:br>
            <a:r>
              <a:rPr lang="en-GB" sz="1900" dirty="0">
                <a:latin typeface="Faricy New Rg" panose="020B0503000000020004" pitchFamily="34" charset="0"/>
                <a:ea typeface="Times New Roman" panose="02020603050405020304" pitchFamily="18" charset="0"/>
                <a:cs typeface="Calibri" panose="020F0502020204030204" pitchFamily="34" charset="0"/>
              </a:rPr>
              <a:t>Operational Measures of Success:</a:t>
            </a:r>
            <a:r>
              <a:rPr lang="en-GB" sz="1900" b="1" dirty="0">
                <a:latin typeface="Faricy New Rg" panose="020B0503000000020004" pitchFamily="34" charset="0"/>
                <a:ea typeface="Times New Roman" panose="02020603050405020304" pitchFamily="18" charset="0"/>
                <a:cs typeface="Calibri" panose="020F0502020204030204" pitchFamily="34" charset="0"/>
              </a:rPr>
              <a:t> T</a:t>
            </a:r>
            <a:r>
              <a:rPr lang="en-GB" sz="1900" b="1" dirty="0">
                <a:latin typeface="Faricy New Rg" panose="020B0503000000020004" pitchFamily="34" charset="0"/>
              </a:rPr>
              <a:t>ŷ Newydd Writing Centre Business </a:t>
            </a:r>
          </a:p>
          <a:p>
            <a:pPr fontAlgn="t">
              <a:lnSpc>
                <a:spcPct val="107000"/>
              </a:lnSpc>
              <a:spcBef>
                <a:spcPts val="0"/>
              </a:spcBef>
            </a:pPr>
            <a:r>
              <a:rPr lang="en-GB" sz="2000" dirty="0">
                <a:latin typeface="Calibri" panose="020F0502020204030204" pitchFamily="34" charset="0"/>
                <a:ea typeface="Times New Roman" panose="02020603050405020304" pitchFamily="18" charset="0"/>
                <a:cs typeface="Calibri" panose="020F0502020204030204" pitchFamily="34" charset="0"/>
              </a:rPr>
              <a:t> </a:t>
            </a:r>
            <a:endParaRPr lang="en-GB" sz="2000" dirty="0">
              <a:latin typeface="Arial" panose="020B0604020202020204" pitchFamily="34" charset="0"/>
            </a:endParaRPr>
          </a:p>
          <a:p>
            <a:pPr fontAlgn="base"/>
            <a:r>
              <a:rPr lang="en-GB" sz="2000" b="1" dirty="0">
                <a:latin typeface="Faricy New Rg" panose="020B0503000000020004" pitchFamily="34" charset="0"/>
              </a:rPr>
              <a:t> </a:t>
            </a:r>
          </a:p>
        </p:txBody>
      </p:sp>
      <p:sp>
        <p:nvSpPr>
          <p:cNvPr id="2" name="Slide Number Placeholder 1">
            <a:extLst>
              <a:ext uri="{FF2B5EF4-FFF2-40B4-BE49-F238E27FC236}">
                <a16:creationId xmlns:a16="http://schemas.microsoft.com/office/drawing/2014/main" id="{BABA4E02-9D48-43B8-B542-ABE9F1BB7C86}"/>
              </a:ext>
            </a:extLst>
          </p:cNvPr>
          <p:cNvSpPr>
            <a:spLocks noGrp="1"/>
          </p:cNvSpPr>
          <p:nvPr>
            <p:ph type="sldNum" sz="quarter" idx="12"/>
          </p:nvPr>
        </p:nvSpPr>
        <p:spPr/>
        <p:txBody>
          <a:bodyPr/>
          <a:lstStyle/>
          <a:p>
            <a:fld id="{E57F4297-ED00-4231-833B-F4A3A949EC3B}" type="slidenum">
              <a:rPr lang="en-GB" smtClean="0"/>
              <a:t>13</a:t>
            </a:fld>
            <a:endParaRPr lang="en-GB"/>
          </a:p>
        </p:txBody>
      </p:sp>
    </p:spTree>
    <p:extLst>
      <p:ext uri="{BB962C8B-B14F-4D97-AF65-F5344CB8AC3E}">
        <p14:creationId xmlns:p14="http://schemas.microsoft.com/office/powerpoint/2010/main" val="3617058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DF4418B-F0C3-4EEF-8290-02380E9CC023}"/>
              </a:ext>
            </a:extLst>
          </p:cNvPr>
          <p:cNvGraphicFramePr>
            <a:graphicFrameLocks noGrp="1"/>
          </p:cNvGraphicFramePr>
          <p:nvPr>
            <p:extLst>
              <p:ext uri="{D42A27DB-BD31-4B8C-83A1-F6EECF244321}">
                <p14:modId xmlns:p14="http://schemas.microsoft.com/office/powerpoint/2010/main" val="559017634"/>
              </p:ext>
            </p:extLst>
          </p:nvPr>
        </p:nvGraphicFramePr>
        <p:xfrm>
          <a:off x="300868" y="1591288"/>
          <a:ext cx="11644995" cy="5168943"/>
        </p:xfrm>
        <a:graphic>
          <a:graphicData uri="http://schemas.openxmlformats.org/drawingml/2006/table">
            <a:tbl>
              <a:tblPr firstRow="1" firstCol="1" bandRow="1"/>
              <a:tblGrid>
                <a:gridCol w="2877761">
                  <a:extLst>
                    <a:ext uri="{9D8B030D-6E8A-4147-A177-3AD203B41FA5}">
                      <a16:colId xmlns:a16="http://schemas.microsoft.com/office/drawing/2014/main" val="3119972959"/>
                    </a:ext>
                  </a:extLst>
                </a:gridCol>
                <a:gridCol w="4967151">
                  <a:extLst>
                    <a:ext uri="{9D8B030D-6E8A-4147-A177-3AD203B41FA5}">
                      <a16:colId xmlns:a16="http://schemas.microsoft.com/office/drawing/2014/main" val="736020784"/>
                    </a:ext>
                  </a:extLst>
                </a:gridCol>
                <a:gridCol w="2936688">
                  <a:extLst>
                    <a:ext uri="{9D8B030D-6E8A-4147-A177-3AD203B41FA5}">
                      <a16:colId xmlns:a16="http://schemas.microsoft.com/office/drawing/2014/main" val="3341518717"/>
                    </a:ext>
                  </a:extLst>
                </a:gridCol>
                <a:gridCol w="863395">
                  <a:extLst>
                    <a:ext uri="{9D8B030D-6E8A-4147-A177-3AD203B41FA5}">
                      <a16:colId xmlns:a16="http://schemas.microsoft.com/office/drawing/2014/main" val="1776716464"/>
                    </a:ext>
                  </a:extLst>
                </a:gridCol>
              </a:tblGrid>
              <a:tr h="629541">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Targets for 31 March 2021</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Current Progress</a:t>
                      </a:r>
                      <a:endParaRPr lang="en-GB" sz="1300" b="1" i="0" u="none" strike="noStrike" dirty="0">
                        <a:solidFill>
                          <a:schemeClr val="bg1"/>
                        </a:solidFill>
                        <a:effectLst/>
                        <a:latin typeface="Faricy New Rg" panose="020B0503000000020004" pitchFamily="34" charset="0"/>
                      </a:endParaRPr>
                    </a:p>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1 April – 30 June 2020</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rPr>
                        <a:t>20/21 Target Updates</a:t>
                      </a: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Method of data capture</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extLst>
                  <a:ext uri="{0D108BD9-81ED-4DB2-BD59-A6C34878D82A}">
                    <a16:rowId xmlns:a16="http://schemas.microsoft.com/office/drawing/2014/main" val="1984690769"/>
                  </a:ext>
                </a:extLst>
              </a:tr>
              <a:tr h="0">
                <a:tc>
                  <a:txBody>
                    <a:bodyPr/>
                    <a:lstStyle/>
                    <a:p>
                      <a:pPr>
                        <a:lnSpc>
                          <a:spcPct val="107000"/>
                        </a:lnSpc>
                        <a:spcAft>
                          <a:spcPts val="0"/>
                        </a:spcAft>
                      </a:pPr>
                      <a:r>
                        <a:rPr lang="en-GB" sz="1200" kern="1200" dirty="0">
                          <a:solidFill>
                            <a:schemeClr val="tx1"/>
                          </a:solidFill>
                          <a:effectLst/>
                          <a:latin typeface="+mn-lt"/>
                          <a:ea typeface="+mn-ea"/>
                          <a:cs typeface="+mn-cs"/>
                        </a:rPr>
                        <a:t>Survey a representative pool of </a:t>
                      </a:r>
                      <a:r>
                        <a:rPr lang="en-GB" sz="1200" b="1" kern="1200" dirty="0">
                          <a:solidFill>
                            <a:schemeClr val="tx1"/>
                          </a:solidFill>
                          <a:effectLst/>
                          <a:latin typeface="+mn-lt"/>
                          <a:ea typeface="+mn-ea"/>
                          <a:cs typeface="+mn-cs"/>
                        </a:rPr>
                        <a:t>at least 120 individuals </a:t>
                      </a:r>
                      <a:r>
                        <a:rPr lang="en-GB" sz="1200" kern="1200" dirty="0">
                          <a:solidFill>
                            <a:schemeClr val="tx1"/>
                          </a:solidFill>
                          <a:effectLst/>
                          <a:latin typeface="+mn-lt"/>
                          <a:ea typeface="+mn-ea"/>
                          <a:cs typeface="+mn-cs"/>
                        </a:rPr>
                        <a:t>from stakeholder groups and representing strategic partners at least once a year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ran a variety of surveys in this period, focused on a variety of organisational elements (e.g. the newsletter, our activity programme) to gain insights from stakeholders. We received </a:t>
                      </a:r>
                      <a:r>
                        <a:rPr lang="en-GB" sz="1200" b="1" kern="1200" dirty="0">
                          <a:solidFill>
                            <a:schemeClr val="tx1"/>
                          </a:solidFill>
                          <a:effectLst/>
                          <a:latin typeface="+mn-lt"/>
                          <a:ea typeface="+mn-ea"/>
                          <a:cs typeface="+mn-cs"/>
                        </a:rPr>
                        <a:t>over 460 responses </a:t>
                      </a:r>
                      <a:r>
                        <a:rPr lang="en-GB" sz="1200" kern="1200" dirty="0">
                          <a:solidFill>
                            <a:schemeClr val="tx1"/>
                          </a:solidFill>
                          <a:effectLst/>
                          <a:latin typeface="+mn-lt"/>
                          <a:ea typeface="+mn-ea"/>
                          <a:cs typeface="+mn-cs"/>
                        </a:rPr>
                        <a:t>from our clients. The second annual stakeholder survey will launch in November/December 2020.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r>
                        <a:rPr lang="en-GB" sz="1200" dirty="0">
                          <a:effectLst/>
                          <a:latin typeface="+mn-lt"/>
                          <a:ea typeface="Times New Roman" panose="02020603050405020304" pitchFamily="18" charset="0"/>
                        </a:rPr>
                        <a:t>This target has increased from 70 to 210 following the success of our first official stakeholder survey.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fontAlgn="base">
                        <a:spcAft>
                          <a:spcPts val="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Our project progress and evaluation reports </a:t>
                      </a:r>
                      <a:endParaRPr lang="en-GB" sz="1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2397190"/>
                  </a:ext>
                </a:extLst>
              </a:tr>
              <a:tr h="797866">
                <a:tc>
                  <a:txBody>
                    <a:bodyPr/>
                    <a:lstStyle/>
                    <a:p>
                      <a:pPr marL="0" indent="0">
                        <a:buFont typeface="Arial" panose="020B0604020202020204" pitchFamily="34" charset="0"/>
                        <a:buNone/>
                      </a:pPr>
                      <a:r>
                        <a:rPr lang="en-GB" sz="1200" kern="1200" dirty="0">
                          <a:solidFill>
                            <a:schemeClr val="tx1"/>
                          </a:solidFill>
                          <a:effectLst/>
                          <a:latin typeface="+mn-lt"/>
                          <a:ea typeface="+mn-ea"/>
                          <a:cs typeface="+mn-cs"/>
                        </a:rPr>
                        <a:t>Interview or discuss our work with a representative network of </a:t>
                      </a:r>
                      <a:r>
                        <a:rPr lang="en-GB" sz="1200" b="1" kern="1200" dirty="0">
                          <a:solidFill>
                            <a:schemeClr val="tx1"/>
                          </a:solidFill>
                          <a:effectLst/>
                          <a:latin typeface="+mn-lt"/>
                          <a:ea typeface="+mn-ea"/>
                          <a:cs typeface="+mn-cs"/>
                        </a:rPr>
                        <a:t>at least 18 Critical Friends </a:t>
                      </a:r>
                      <a:r>
                        <a:rPr lang="en-GB" sz="1200" kern="1200" dirty="0">
                          <a:solidFill>
                            <a:schemeClr val="tx1"/>
                          </a:solidFill>
                          <a:effectLst/>
                          <a:latin typeface="+mn-lt"/>
                          <a:ea typeface="+mn-ea"/>
                          <a:cs typeface="+mn-cs"/>
                        </a:rPr>
                        <a:t>at least once a year</a:t>
                      </a:r>
                      <a:endParaRPr lang="en-GB" sz="1200" b="0" i="0" u="none" strike="noStrike" dirty="0">
                        <a:effectLst/>
                        <a:latin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There have been </a:t>
                      </a:r>
                      <a:r>
                        <a:rPr lang="en-GB" sz="1200" b="1" kern="1200" dirty="0">
                          <a:solidFill>
                            <a:schemeClr val="tx1"/>
                          </a:solidFill>
                          <a:effectLst/>
                          <a:latin typeface="+mn-lt"/>
                          <a:ea typeface="+mn-ea"/>
                          <a:cs typeface="+mn-cs"/>
                        </a:rPr>
                        <a:t>2 Critical Friends </a:t>
                      </a:r>
                      <a:r>
                        <a:rPr lang="en-GB" sz="1200" b="0" kern="1200" dirty="0">
                          <a:solidFill>
                            <a:schemeClr val="tx1"/>
                          </a:solidFill>
                          <a:effectLst/>
                          <a:latin typeface="+mn-lt"/>
                          <a:ea typeface="+mn-ea"/>
                          <a:cs typeface="+mn-cs"/>
                        </a:rPr>
                        <a:t>meetings during this quarter. The Senior Leadership Team will reassess their current network in 2020/2021 to identify opportunities to recruit new Critical Friends.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This target has slightly increased from 15 to 18 for 20/21 as we hope to recruit additional Critical Friends. </a:t>
                      </a: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fontAlgn="base">
                        <a:spcAft>
                          <a:spcPts val="0"/>
                        </a:spcAft>
                      </a:pPr>
                      <a:endParaRPr lang="en-GB"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2706386"/>
                  </a:ext>
                </a:extLst>
              </a:tr>
              <a:tr h="847725">
                <a:tc>
                  <a:txBody>
                    <a:bodyPr/>
                    <a:lstStyle/>
                    <a:p>
                      <a:pPr marL="0" indent="0">
                        <a:buFont typeface="Arial" panose="020B0604020202020204" pitchFamily="34" charset="0"/>
                        <a:buNone/>
                      </a:pPr>
                      <a:r>
                        <a:rPr lang="en-GB" sz="1200" kern="1200" dirty="0">
                          <a:solidFill>
                            <a:schemeClr val="tx1"/>
                          </a:solidFill>
                          <a:effectLst/>
                          <a:latin typeface="+mn-lt"/>
                          <a:ea typeface="+mn-ea"/>
                          <a:cs typeface="+mn-cs"/>
                        </a:rPr>
                        <a:t>Convene </a:t>
                      </a:r>
                      <a:r>
                        <a:rPr lang="en-GB" sz="1200" b="1" kern="1200" dirty="0">
                          <a:solidFill>
                            <a:schemeClr val="tx1"/>
                          </a:solidFill>
                          <a:effectLst/>
                          <a:latin typeface="+mn-lt"/>
                          <a:ea typeface="+mn-ea"/>
                          <a:cs typeface="+mn-cs"/>
                        </a:rPr>
                        <a:t>3 Management Board Advisory Group </a:t>
                      </a:r>
                      <a:r>
                        <a:rPr lang="en-GB" sz="1200" kern="1200" dirty="0">
                          <a:solidFill>
                            <a:schemeClr val="tx1"/>
                          </a:solidFill>
                          <a:effectLst/>
                          <a:latin typeface="+mn-lt"/>
                          <a:ea typeface="+mn-ea"/>
                          <a:cs typeface="+mn-cs"/>
                        </a:rPr>
                        <a:t>meetings, </a:t>
                      </a:r>
                      <a:r>
                        <a:rPr lang="en-GB" sz="1200" b="1" kern="1200" dirty="0">
                          <a:solidFill>
                            <a:schemeClr val="tx1"/>
                          </a:solidFill>
                          <a:effectLst/>
                          <a:latin typeface="+mn-lt"/>
                          <a:ea typeface="+mn-ea"/>
                          <a:cs typeface="+mn-cs"/>
                        </a:rPr>
                        <a:t>15 SMT Operations</a:t>
                      </a:r>
                      <a:r>
                        <a:rPr lang="en-GB" sz="1200" kern="1200" dirty="0">
                          <a:solidFill>
                            <a:schemeClr val="tx1"/>
                          </a:solidFill>
                          <a:effectLst/>
                          <a:latin typeface="+mn-lt"/>
                          <a:ea typeface="+mn-ea"/>
                          <a:cs typeface="+mn-cs"/>
                        </a:rPr>
                        <a:t> meetings and </a:t>
                      </a:r>
                      <a:r>
                        <a:rPr lang="en-GB" sz="1200" b="1" kern="1200" dirty="0">
                          <a:solidFill>
                            <a:schemeClr val="tx1"/>
                          </a:solidFill>
                          <a:effectLst/>
                          <a:latin typeface="+mn-lt"/>
                          <a:ea typeface="+mn-ea"/>
                          <a:cs typeface="+mn-cs"/>
                        </a:rPr>
                        <a:t>2 cross-staff Creative Planning session </a:t>
                      </a:r>
                      <a:r>
                        <a:rPr lang="en-GB" sz="1200" kern="1200" dirty="0">
                          <a:solidFill>
                            <a:schemeClr val="tx1"/>
                          </a:solidFill>
                          <a:effectLst/>
                          <a:latin typeface="+mn-lt"/>
                          <a:ea typeface="+mn-ea"/>
                          <a:cs typeface="+mn-cs"/>
                        </a:rPr>
                        <a:t>annually</a:t>
                      </a:r>
                      <a:endParaRPr lang="en-GB" sz="1200" b="0" i="0" u="none" strike="noStrike" dirty="0">
                        <a:effectLst/>
                        <a:latin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endParaRPr lang="en-GB" sz="1200" b="1" i="0" u="none" strike="noStrike" dirty="0">
                        <a:effectLst/>
                        <a:latin typeface="+mn-lt"/>
                      </a:endParaRPr>
                    </a:p>
                    <a:p>
                      <a:pPr marL="0" indent="0">
                        <a:buFont typeface="Arial" panose="020B0604020202020204" pitchFamily="34" charset="0"/>
                        <a:buNone/>
                      </a:pPr>
                      <a:r>
                        <a:rPr lang="en-GB" sz="1200" b="1" i="0" u="none" strike="noStrike" dirty="0">
                          <a:effectLst/>
                          <a:latin typeface="+mn-lt"/>
                        </a:rPr>
                        <a:t>3 Management Board Advisory Groups </a:t>
                      </a:r>
                      <a:r>
                        <a:rPr lang="en-GB" sz="1200" b="0" i="0" u="none" strike="noStrike" dirty="0">
                          <a:effectLst/>
                          <a:latin typeface="+mn-lt"/>
                        </a:rPr>
                        <a:t>(COVID-19 Emergency Board Meetings) and </a:t>
                      </a:r>
                      <a:r>
                        <a:rPr lang="en-GB" sz="1200" b="1" i="0" u="none" strike="noStrike" dirty="0">
                          <a:effectLst/>
                          <a:latin typeface="+mn-lt"/>
                        </a:rPr>
                        <a:t>35 SMT Operations Meetings </a:t>
                      </a:r>
                      <a:r>
                        <a:rPr lang="en-GB" sz="1200" b="0" i="0" u="none" strike="noStrike" dirty="0">
                          <a:effectLst/>
                          <a:latin typeface="+mn-lt"/>
                        </a:rPr>
                        <a:t>(COVID-19 Meetings every other day) were convened. We are exploring options on how best to hold our Creative Planning days digitally. </a:t>
                      </a:r>
                    </a:p>
                    <a:p>
                      <a:pPr marL="0" indent="0">
                        <a:buFont typeface="Arial" panose="020B0604020202020204" pitchFamily="34" charset="0"/>
                        <a:buNone/>
                      </a:pPr>
                      <a:endParaRPr lang="en-GB" sz="1200" b="0" i="0" u="none" strike="noStrike" dirty="0">
                        <a:effectLst/>
                        <a:latin typeface="+mn-lt"/>
                      </a:endParaRP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u="none" strike="noStrike" dirty="0">
                          <a:effectLst/>
                          <a:latin typeface="+mn-lt"/>
                        </a:rPr>
                        <a:t>These targets have increased from 2, 10 and 1 to 3, 15 and 2 respectively for 20/21. Whilst they may be digital meetings, we are confident we can achieve these figures. </a:t>
                      </a:r>
                      <a:endParaRPr lang="en-GB" sz="1200" b="0" i="0" u="none" strike="noStrike" dirty="0">
                        <a:effectLst/>
                        <a:latin typeface="Arial" panose="020B0604020202020204" pitchFamily="34" charset="0"/>
                      </a:endParaRP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fontAlgn="base">
                        <a:spcAft>
                          <a:spcPts val="0"/>
                        </a:spcAft>
                      </a:pPr>
                      <a:endParaRPr lang="en-GB"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2386296"/>
                  </a:ext>
                </a:extLst>
              </a:tr>
              <a:tr h="1101338">
                <a:tc>
                  <a:txBody>
                    <a:bodyPr/>
                    <a:lstStyle/>
                    <a:p>
                      <a:pPr marL="0" indent="0">
                        <a:buFont typeface="Arial" panose="020B0604020202020204" pitchFamily="34" charset="0"/>
                        <a:buNone/>
                      </a:pPr>
                      <a:r>
                        <a:rPr lang="en-GB" sz="1200" b="1" kern="1200" dirty="0">
                          <a:solidFill>
                            <a:schemeClr val="tx1"/>
                          </a:solidFill>
                          <a:effectLst/>
                          <a:latin typeface="+mn-lt"/>
                          <a:ea typeface="+mn-ea"/>
                          <a:cs typeface="+mn-cs"/>
                        </a:rPr>
                        <a:t>Share analysis </a:t>
                      </a:r>
                      <a:r>
                        <a:rPr lang="en-GB" sz="1200" kern="1200" dirty="0">
                          <a:solidFill>
                            <a:schemeClr val="tx1"/>
                          </a:solidFill>
                          <a:effectLst/>
                          <a:latin typeface="+mn-lt"/>
                          <a:ea typeface="+mn-ea"/>
                          <a:cs typeface="+mn-cs"/>
                        </a:rPr>
                        <a:t>of stakeholder feedback via monthly and quarterly evaluation reports, and reference it in decision-making </a:t>
                      </a:r>
                      <a:endParaRPr lang="en-GB" sz="1200" b="0" i="0" u="none" strike="noStrike" dirty="0">
                        <a:effectLst/>
                        <a:latin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dirty="0">
                          <a:effectLst/>
                          <a:latin typeface="+mn-lt"/>
                        </a:rPr>
                        <a:t>We have continued to </a:t>
                      </a:r>
                      <a:r>
                        <a:rPr lang="en-GB" sz="1200" b="1" i="0" u="none" strike="noStrike" dirty="0">
                          <a:effectLst/>
                          <a:latin typeface="+mn-lt"/>
                        </a:rPr>
                        <a:t>share analysis of stakeholder feedback</a:t>
                      </a:r>
                      <a:r>
                        <a:rPr lang="en-GB" sz="1200" b="0" i="0" u="none" strike="noStrike" dirty="0">
                          <a:effectLst/>
                          <a:latin typeface="+mn-lt"/>
                        </a:rPr>
                        <a:t> within our quarterly evaluation reports, and reference it in the CEO Report. This report features a page on the insights of our most recent stakeholder surveys.</a:t>
                      </a: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GB" sz="1200" b="0" i="0" u="none" strike="noStrike" dirty="0">
                          <a:effectLst/>
                          <a:latin typeface="+mn-lt"/>
                        </a:rPr>
                        <a:t>This target has remained the same for 20/21.</a:t>
                      </a: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100" dirty="0">
                          <a:effectLst/>
                          <a:latin typeface="Calibri" panose="020F0502020204030204" pitchFamily="34" charset="0"/>
                          <a:ea typeface="Times New Roman" panose="02020603050405020304" pitchFamily="18" charset="0"/>
                          <a:cs typeface="Calibri" panose="020F0502020204030204" pitchFamily="34" charset="0"/>
                        </a:rPr>
                        <a:t>Project pitches and meeting minutes</a:t>
                      </a:r>
                      <a:endParaRPr lang="en-GB" sz="1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6819946"/>
                  </a:ext>
                </a:extLst>
              </a:tr>
            </a:tbl>
          </a:graphicData>
        </a:graphic>
      </p:graphicFrame>
      <p:pic>
        <p:nvPicPr>
          <p:cNvPr id="5" name="Picture 4">
            <a:extLst>
              <a:ext uri="{FF2B5EF4-FFF2-40B4-BE49-F238E27FC236}">
                <a16:creationId xmlns:a16="http://schemas.microsoft.com/office/drawing/2014/main" id="{AAAF9C56-EBD9-42CA-BF7B-A8B8AC806C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137" y="164856"/>
            <a:ext cx="1233018" cy="317230"/>
          </a:xfrm>
          <a:prstGeom prst="rect">
            <a:avLst/>
          </a:prstGeom>
        </p:spPr>
      </p:pic>
      <p:sp>
        <p:nvSpPr>
          <p:cNvPr id="6" name="Title 1">
            <a:extLst>
              <a:ext uri="{FF2B5EF4-FFF2-40B4-BE49-F238E27FC236}">
                <a16:creationId xmlns:a16="http://schemas.microsoft.com/office/drawing/2014/main" id="{4CA5748D-5325-462D-A7CB-7E61FFF56A08}"/>
              </a:ext>
            </a:extLst>
          </p:cNvPr>
          <p:cNvSpPr txBox="1">
            <a:spLocks/>
          </p:cNvSpPr>
          <p:nvPr/>
        </p:nvSpPr>
        <p:spPr>
          <a:xfrm>
            <a:off x="246137" y="772392"/>
            <a:ext cx="11086587" cy="1166884"/>
          </a:xfrm>
          <a:prstGeom prst="rect">
            <a:avLst/>
          </a:prstGeom>
        </p:spPr>
        <p:txBody>
          <a:bodyPr vert="horz" lIns="65314" tIns="32657" rIns="65314" bIns="32657" rtlCol="0" anchor="ctr">
            <a:normAutofit fontScale="92500" lnSpcReduction="2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fontAlgn="base"/>
            <a:r>
              <a:rPr lang="en-GB" sz="2200" b="1" dirty="0">
                <a:solidFill>
                  <a:srgbClr val="ECA8B7"/>
                </a:solidFill>
                <a:latin typeface="Faricy New Rg" panose="020B0503000000020004" pitchFamily="34" charset="0"/>
                <a:ea typeface="Times New Roman" panose="02020603050405020304" pitchFamily="18" charset="0"/>
                <a:cs typeface="Calibri" panose="020F0502020204030204" pitchFamily="34" charset="0"/>
              </a:rPr>
              <a:t>Organisational Outputs</a:t>
            </a:r>
          </a:p>
          <a:p>
            <a:pPr fontAlgn="base"/>
            <a:br>
              <a:rPr lang="en-GB" sz="2000" dirty="0">
                <a:latin typeface="Faricy New Rg" panose="020B0503000000020004" pitchFamily="34" charset="0"/>
                <a:ea typeface="Times New Roman" panose="02020603050405020304" pitchFamily="18" charset="0"/>
                <a:cs typeface="Calibri" panose="020F0502020204030204" pitchFamily="34" charset="0"/>
              </a:rPr>
            </a:br>
            <a:r>
              <a:rPr lang="en-GB" sz="1700" dirty="0">
                <a:latin typeface="Faricy New Rg" panose="020B0503000000020004" pitchFamily="34" charset="0"/>
                <a:ea typeface="Times New Roman" panose="02020603050405020304" pitchFamily="18" charset="0"/>
                <a:cs typeface="Calibri" panose="020F0502020204030204" pitchFamily="34" charset="0"/>
              </a:rPr>
              <a:t>Operational Measures of Success:</a:t>
            </a:r>
            <a:r>
              <a:rPr lang="en-GB" sz="1700" b="1" dirty="0">
                <a:latin typeface="Faricy New Rg" panose="020B0503000000020004" pitchFamily="34" charset="0"/>
                <a:ea typeface="Times New Roman" panose="02020603050405020304" pitchFamily="18" charset="0"/>
                <a:cs typeface="Calibri" panose="020F0502020204030204" pitchFamily="34" charset="0"/>
              </a:rPr>
              <a:t> Governance &amp; Sector Consultation </a:t>
            </a:r>
            <a:endParaRPr lang="en-GB" sz="1700" b="1" dirty="0">
              <a:latin typeface="Faricy New Rg" panose="020B0503000000020004" pitchFamily="34" charset="0"/>
            </a:endParaRPr>
          </a:p>
          <a:p>
            <a:pPr fontAlgn="t">
              <a:lnSpc>
                <a:spcPct val="107000"/>
              </a:lnSpc>
              <a:spcBef>
                <a:spcPts val="0"/>
              </a:spcBef>
            </a:pPr>
            <a:r>
              <a:rPr lang="en-GB" sz="2000" dirty="0">
                <a:latin typeface="Calibri" panose="020F0502020204030204" pitchFamily="34" charset="0"/>
                <a:ea typeface="Times New Roman" panose="02020603050405020304" pitchFamily="18" charset="0"/>
                <a:cs typeface="Calibri" panose="020F0502020204030204" pitchFamily="34" charset="0"/>
              </a:rPr>
              <a:t> </a:t>
            </a:r>
            <a:endParaRPr lang="en-GB" sz="2000" dirty="0">
              <a:latin typeface="Arial" panose="020B0604020202020204" pitchFamily="34" charset="0"/>
            </a:endParaRPr>
          </a:p>
          <a:p>
            <a:pPr fontAlgn="base"/>
            <a:r>
              <a:rPr lang="en-GB" sz="2000" b="1" dirty="0">
                <a:latin typeface="Faricy New Rg" panose="020B0503000000020004" pitchFamily="34" charset="0"/>
              </a:rPr>
              <a:t> </a:t>
            </a:r>
          </a:p>
        </p:txBody>
      </p:sp>
      <p:sp>
        <p:nvSpPr>
          <p:cNvPr id="2" name="Slide Number Placeholder 1">
            <a:extLst>
              <a:ext uri="{FF2B5EF4-FFF2-40B4-BE49-F238E27FC236}">
                <a16:creationId xmlns:a16="http://schemas.microsoft.com/office/drawing/2014/main" id="{67901634-C1C1-4493-95B4-3FAED01491D7}"/>
              </a:ext>
            </a:extLst>
          </p:cNvPr>
          <p:cNvSpPr>
            <a:spLocks noGrp="1"/>
          </p:cNvSpPr>
          <p:nvPr>
            <p:ph type="sldNum" sz="quarter" idx="12"/>
          </p:nvPr>
        </p:nvSpPr>
        <p:spPr/>
        <p:txBody>
          <a:bodyPr/>
          <a:lstStyle/>
          <a:p>
            <a:fld id="{E57F4297-ED00-4231-833B-F4A3A949EC3B}" type="slidenum">
              <a:rPr lang="en-GB" smtClean="0"/>
              <a:t>14</a:t>
            </a:fld>
            <a:endParaRPr lang="en-GB"/>
          </a:p>
        </p:txBody>
      </p:sp>
    </p:spTree>
    <p:extLst>
      <p:ext uri="{BB962C8B-B14F-4D97-AF65-F5344CB8AC3E}">
        <p14:creationId xmlns:p14="http://schemas.microsoft.com/office/powerpoint/2010/main" val="3238371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DF4418B-F0C3-4EEF-8290-02380E9CC023}"/>
              </a:ext>
            </a:extLst>
          </p:cNvPr>
          <p:cNvGraphicFramePr>
            <a:graphicFrameLocks noGrp="1"/>
          </p:cNvGraphicFramePr>
          <p:nvPr>
            <p:extLst>
              <p:ext uri="{D42A27DB-BD31-4B8C-83A1-F6EECF244321}">
                <p14:modId xmlns:p14="http://schemas.microsoft.com/office/powerpoint/2010/main" val="2858889998"/>
              </p:ext>
            </p:extLst>
          </p:nvPr>
        </p:nvGraphicFramePr>
        <p:xfrm>
          <a:off x="246136" y="1521895"/>
          <a:ext cx="11803342" cy="5218630"/>
        </p:xfrm>
        <a:graphic>
          <a:graphicData uri="http://schemas.openxmlformats.org/drawingml/2006/table">
            <a:tbl>
              <a:tblPr firstRow="1" firstCol="1" bandRow="1"/>
              <a:tblGrid>
                <a:gridCol w="2784358">
                  <a:extLst>
                    <a:ext uri="{9D8B030D-6E8A-4147-A177-3AD203B41FA5}">
                      <a16:colId xmlns:a16="http://schemas.microsoft.com/office/drawing/2014/main" val="3119972959"/>
                    </a:ext>
                  </a:extLst>
                </a:gridCol>
                <a:gridCol w="5174027">
                  <a:extLst>
                    <a:ext uri="{9D8B030D-6E8A-4147-A177-3AD203B41FA5}">
                      <a16:colId xmlns:a16="http://schemas.microsoft.com/office/drawing/2014/main" val="736020784"/>
                    </a:ext>
                  </a:extLst>
                </a:gridCol>
                <a:gridCol w="3106386">
                  <a:extLst>
                    <a:ext uri="{9D8B030D-6E8A-4147-A177-3AD203B41FA5}">
                      <a16:colId xmlns:a16="http://schemas.microsoft.com/office/drawing/2014/main" val="3352232470"/>
                    </a:ext>
                  </a:extLst>
                </a:gridCol>
                <a:gridCol w="738571">
                  <a:extLst>
                    <a:ext uri="{9D8B030D-6E8A-4147-A177-3AD203B41FA5}">
                      <a16:colId xmlns:a16="http://schemas.microsoft.com/office/drawing/2014/main" val="1776716464"/>
                    </a:ext>
                  </a:extLst>
                </a:gridCol>
              </a:tblGrid>
              <a:tr h="567635">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Targets for 31 March 2021</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Current Progress</a:t>
                      </a:r>
                      <a:endParaRPr lang="en-GB" sz="1300" b="1" i="0" u="none" strike="noStrike" dirty="0">
                        <a:solidFill>
                          <a:schemeClr val="bg1"/>
                        </a:solidFill>
                        <a:effectLst/>
                        <a:latin typeface="Faricy New Rg" panose="020B0503000000020004" pitchFamily="34" charset="0"/>
                      </a:endParaRPr>
                    </a:p>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1 April – 30 June 2020</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rPr>
                        <a:t>20/21 Target Updates</a:t>
                      </a: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Method of data capture</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extLst>
                  <a:ext uri="{0D108BD9-81ED-4DB2-BD59-A6C34878D82A}">
                    <a16:rowId xmlns:a16="http://schemas.microsoft.com/office/drawing/2014/main" val="1984690769"/>
                  </a:ext>
                </a:extLst>
              </a:tr>
              <a:tr h="787586">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kern="1200" dirty="0">
                          <a:solidFill>
                            <a:schemeClr val="tx1"/>
                          </a:solidFill>
                          <a:effectLst/>
                          <a:latin typeface="+mn-lt"/>
                          <a:ea typeface="+mn-ea"/>
                          <a:cs typeface="+mn-cs"/>
                        </a:rPr>
                        <a:t>Directly deliver no more than </a:t>
                      </a:r>
                      <a:r>
                        <a:rPr lang="en-GB" sz="1200" b="1" kern="1200" dirty="0">
                          <a:solidFill>
                            <a:schemeClr val="tx1"/>
                          </a:solidFill>
                          <a:effectLst/>
                          <a:latin typeface="+mn-lt"/>
                          <a:ea typeface="+mn-ea"/>
                          <a:cs typeface="+mn-cs"/>
                        </a:rPr>
                        <a:t>10 projects annually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dirty="0"/>
                        <a:t>We have paused the majority of activity projects as a result of COVID-19. A new and updated Activity Programme has been established and will continue to be developed as our financial situation becomes clearer for 20/21 and 21/22. We currently have 14 activity project budgets active, and </a:t>
                      </a:r>
                      <a:r>
                        <a:rPr lang="en-GB" sz="1200" b="1" dirty="0"/>
                        <a:t>9 of these are directly delivered projects</a:t>
                      </a:r>
                      <a:r>
                        <a:rPr lang="en-GB" sz="1200" dirty="0"/>
                        <a: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r>
                        <a:rPr lang="en-GB" sz="1200" kern="1200" dirty="0">
                          <a:solidFill>
                            <a:schemeClr val="tx1"/>
                          </a:solidFill>
                          <a:effectLst/>
                          <a:latin typeface="+mn-lt"/>
                          <a:ea typeface="+mn-ea"/>
                          <a:cs typeface="+mn-cs"/>
                        </a:rPr>
                        <a:t>This target remains the same for 20/21. Whilst we are unsure of what our programme of activity will look like, we will not directly deliver more than 10 projects. </a:t>
                      </a:r>
                      <a:endParaRPr lang="en-GB" sz="12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en-GB" sz="1100" kern="1200" dirty="0">
                          <a:solidFill>
                            <a:schemeClr val="tx1"/>
                          </a:solidFill>
                          <a:effectLst/>
                          <a:latin typeface="+mn-lt"/>
                          <a:ea typeface="+mn-ea"/>
                          <a:cs typeface="+mn-cs"/>
                        </a:rPr>
                        <a:t>Our project progress and evaluation reports</a:t>
                      </a:r>
                      <a:r>
                        <a:rPr lang="en-GB" sz="1200" kern="1200" dirty="0">
                          <a:solidFill>
                            <a:schemeClr val="tx1"/>
                          </a:solidFill>
                          <a:effectLst/>
                          <a:latin typeface="+mn-lt"/>
                          <a:ea typeface="+mn-ea"/>
                          <a:cs typeface="+mn-cs"/>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2397190"/>
                  </a:ext>
                </a:extLst>
              </a:tr>
              <a:tr h="127607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Intensively support </a:t>
                      </a:r>
                      <a:r>
                        <a:rPr lang="en-GB" sz="1200" b="1" kern="1200" dirty="0">
                          <a:solidFill>
                            <a:schemeClr val="tx1"/>
                          </a:solidFill>
                          <a:effectLst/>
                          <a:latin typeface="+mn-lt"/>
                          <a:ea typeface="+mn-ea"/>
                          <a:cs typeface="+mn-cs"/>
                        </a:rPr>
                        <a:t>at least 30 partner-led projects </a:t>
                      </a:r>
                      <a:r>
                        <a:rPr lang="en-GB" sz="1200" kern="1200" dirty="0">
                          <a:solidFill>
                            <a:schemeClr val="tx1"/>
                          </a:solidFill>
                          <a:effectLst/>
                          <a:latin typeface="+mn-lt"/>
                          <a:ea typeface="+mn-ea"/>
                          <a:cs typeface="+mn-cs"/>
                        </a:rPr>
                        <a:t>as facilitators or secondary partners annually, and support another </a:t>
                      </a:r>
                      <a:r>
                        <a:rPr lang="en-GB" sz="1200" b="1" kern="1200" dirty="0">
                          <a:solidFill>
                            <a:schemeClr val="tx1"/>
                          </a:solidFill>
                          <a:effectLst/>
                          <a:latin typeface="+mn-lt"/>
                          <a:ea typeface="+mn-ea"/>
                          <a:cs typeface="+mn-cs"/>
                        </a:rPr>
                        <a:t>70</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with general in-kind support</a:t>
                      </a:r>
                      <a:r>
                        <a:rPr lang="en-GB" sz="1200" kern="1200" dirty="0">
                          <a:solidFill>
                            <a:schemeClr val="tx1"/>
                          </a:solidFill>
                          <a:effectLst/>
                          <a:latin typeface="+mn-lt"/>
                          <a:ea typeface="+mn-ea"/>
                          <a:cs typeface="+mn-cs"/>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i="0" kern="1200" dirty="0">
                          <a:solidFill>
                            <a:schemeClr val="tx1"/>
                          </a:solidFill>
                          <a:effectLst/>
                          <a:latin typeface="+mn-lt"/>
                          <a:ea typeface="+mn-ea"/>
                          <a:cs typeface="+mn-cs"/>
                        </a:rPr>
                        <a:t>We have intensively supported </a:t>
                      </a:r>
                      <a:r>
                        <a:rPr lang="en-GB" sz="1200" b="1" i="0" kern="1200" dirty="0">
                          <a:solidFill>
                            <a:schemeClr val="tx1"/>
                          </a:solidFill>
                          <a:effectLst/>
                          <a:latin typeface="+mn-lt"/>
                          <a:ea typeface="+mn-ea"/>
                          <a:cs typeface="+mn-cs"/>
                        </a:rPr>
                        <a:t>3 partner-led projects </a:t>
                      </a:r>
                      <a:r>
                        <a:rPr lang="en-GB" sz="1200" b="0" i="0" kern="1200" dirty="0">
                          <a:solidFill>
                            <a:schemeClr val="tx1"/>
                          </a:solidFill>
                          <a:effectLst/>
                          <a:latin typeface="+mn-lt"/>
                          <a:ea typeface="+mn-ea"/>
                          <a:cs typeface="+mn-cs"/>
                        </a:rPr>
                        <a:t>and provided </a:t>
                      </a:r>
                      <a:r>
                        <a:rPr lang="en-GB" sz="1200" b="1" i="0" kern="1200" dirty="0">
                          <a:solidFill>
                            <a:schemeClr val="tx1"/>
                          </a:solidFill>
                          <a:effectLst/>
                          <a:latin typeface="+mn-lt"/>
                          <a:ea typeface="+mn-ea"/>
                          <a:cs typeface="+mn-cs"/>
                        </a:rPr>
                        <a:t>8 general in-kind support</a:t>
                      </a:r>
                      <a:r>
                        <a:rPr lang="en-GB" sz="1200" b="0" i="0" kern="1200" dirty="0">
                          <a:solidFill>
                            <a:schemeClr val="tx1"/>
                          </a:solidFill>
                          <a:effectLst/>
                          <a:latin typeface="+mn-lt"/>
                          <a:ea typeface="+mn-ea"/>
                          <a:cs typeface="+mn-cs"/>
                        </a:rPr>
                        <a:t> in the above period. For example, we have been working with the National Centre for Learning Welsh and the Hununiath Creative Collaborative to explore how writing could contribute to creating Welsh-language learning resources regarding #BlackLivesMatter and wider vocabulary around race and identity. </a:t>
                      </a: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GB" sz="1200" b="0" i="0" u="none" strike="noStrike" dirty="0">
                          <a:solidFill>
                            <a:schemeClr val="tx1"/>
                          </a:solidFill>
                          <a:effectLst/>
                          <a:latin typeface="+mn-lt"/>
                        </a:rPr>
                        <a:t>This target has been changed from 20 to 30 for 20/21. In addition, this target will now separate those projects that receive intensive support from Literature Wales, and those who receive general in-kind provision. </a:t>
                      </a: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l" fontAlgn="base">
                        <a:spcBef>
                          <a:spcPts val="0"/>
                        </a:spcBef>
                        <a:spcAft>
                          <a:spcPts val="0"/>
                        </a:spcAft>
                      </a:pPr>
                      <a:endParaRPr lang="en-GB" sz="1100" b="0" i="0" u="none" strike="noStrike">
                        <a:effectLst/>
                        <a:latin typeface="Arial" panose="020B0604020202020204" pitchFamily="34" charset="0"/>
                      </a:endParaRPr>
                    </a:p>
                  </a:txBody>
                  <a:tcPr marL="54834" marR="54834" marT="761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2706386"/>
                  </a:ext>
                </a:extLst>
              </a:tr>
              <a:tr h="130169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Provide funding and/or in-kind support to </a:t>
                      </a:r>
                      <a:r>
                        <a:rPr lang="en-GB" sz="1200" b="1" kern="1200" dirty="0">
                          <a:solidFill>
                            <a:schemeClr val="tx1"/>
                          </a:solidFill>
                          <a:effectLst/>
                          <a:latin typeface="+mn-lt"/>
                          <a:ea typeface="+mn-ea"/>
                          <a:cs typeface="+mn-cs"/>
                        </a:rPr>
                        <a:t>at least 700 individuals</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groups and organisations </a:t>
                      </a:r>
                      <a:r>
                        <a:rPr lang="en-GB" sz="1200" kern="1200" dirty="0">
                          <a:solidFill>
                            <a:schemeClr val="tx1"/>
                          </a:solidFill>
                          <a:effectLst/>
                          <a:latin typeface="+mn-lt"/>
                          <a:ea typeface="+mn-ea"/>
                          <a:cs typeface="+mn-cs"/>
                        </a:rPr>
                        <a:t>annually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spcAft>
                          <a:spcPts val="0"/>
                        </a:spcAft>
                      </a:pPr>
                      <a:r>
                        <a:rPr lang="en-GB" sz="1200" b="0" dirty="0">
                          <a:effectLst/>
                          <a:latin typeface="+mn-lt"/>
                          <a:ea typeface="Calibri" panose="020F0502020204030204" pitchFamily="34" charset="0"/>
                          <a:cs typeface="Calibri" panose="020F0502020204030204" pitchFamily="34" charset="0"/>
                        </a:rPr>
                        <a:t>During the above period, we provided 90 hours of funding or support </a:t>
                      </a:r>
                      <a:r>
                        <a:rPr lang="en-GB" sz="1200" b="1" dirty="0">
                          <a:effectLst/>
                          <a:latin typeface="+mn-lt"/>
                          <a:ea typeface="Calibri" panose="020F0502020204030204" pitchFamily="34" charset="0"/>
                          <a:cs typeface="Calibri" panose="020F0502020204030204" pitchFamily="34" charset="0"/>
                        </a:rPr>
                        <a:t>to 71 individuals, groups and organisations</a:t>
                      </a:r>
                      <a:r>
                        <a:rPr lang="en-GB" sz="1200" b="0" dirty="0">
                          <a:effectLst/>
                          <a:latin typeface="+mn-lt"/>
                          <a:ea typeface="Calibri" panose="020F0502020204030204" pitchFamily="34" charset="0"/>
                          <a:cs typeface="Calibri" panose="020F0502020204030204" pitchFamily="34" charset="0"/>
                        </a:rPr>
                        <a:t>. We are currently working with a range of organisations to develop ideas for Raymond Williams’ Centenary in 2021. We have met with stakeholders, participated in working groups and made introductions between groups and organisations. </a:t>
                      </a:r>
                      <a:endParaRPr lang="en-GB" sz="1200" b="0" i="0" kern="1200" dirty="0">
                        <a:solidFill>
                          <a:schemeClr val="tx1"/>
                        </a:solidFill>
                        <a:effectLst/>
                        <a:latin typeface="+mn-lt"/>
                        <a:ea typeface="+mn-ea"/>
                        <a:cs typeface="+mn-cs"/>
                      </a:endParaRP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This target has increased from 150 to 700 for 20/21. Our increased focus on sector facilitation alongside our new database that records this activity in 2019 resulted in us proving more facilitatory support than expected. </a:t>
                      </a:r>
                      <a:endParaRPr lang="en-GB" sz="1200" b="1" kern="1200" dirty="0">
                        <a:solidFill>
                          <a:schemeClr val="tx1"/>
                        </a:solidFill>
                        <a:effectLst/>
                        <a:latin typeface="+mn-lt"/>
                        <a:ea typeface="+mn-ea"/>
                        <a:cs typeface="+mn-cs"/>
                      </a:endParaRP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l" fontAlgn="base">
                        <a:spcBef>
                          <a:spcPts val="0"/>
                        </a:spcBef>
                        <a:spcAft>
                          <a:spcPts val="0"/>
                        </a:spcAft>
                      </a:pPr>
                      <a:endParaRPr lang="en-GB" sz="1100" b="0" i="0" u="none" strike="noStrike">
                        <a:effectLst/>
                        <a:latin typeface="Arial" panose="020B0604020202020204" pitchFamily="34" charset="0"/>
                      </a:endParaRPr>
                    </a:p>
                  </a:txBody>
                  <a:tcPr marL="54834" marR="54834" marT="761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2386296"/>
                  </a:ext>
                </a:extLst>
              </a:tr>
              <a:tr h="75872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Have stimulated </a:t>
                      </a:r>
                      <a:r>
                        <a:rPr lang="en-GB" sz="1200" b="1" kern="1200" dirty="0">
                          <a:solidFill>
                            <a:schemeClr val="tx1"/>
                          </a:solidFill>
                          <a:effectLst/>
                          <a:latin typeface="+mn-lt"/>
                          <a:ea typeface="+mn-ea"/>
                          <a:cs typeface="+mn-cs"/>
                        </a:rPr>
                        <a:t>at least 10</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new self-run sustainable literary projects </a:t>
                      </a:r>
                      <a:r>
                        <a:rPr lang="en-GB" sz="1200" kern="1200" dirty="0">
                          <a:solidFill>
                            <a:schemeClr val="tx1"/>
                          </a:solidFill>
                          <a:effectLst/>
                          <a:latin typeface="+mn-lt"/>
                          <a:ea typeface="+mn-ea"/>
                          <a:cs typeface="+mn-cs"/>
                        </a:rPr>
                        <a:t>in areas of need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kern="1200" dirty="0">
                          <a:solidFill>
                            <a:schemeClr val="tx1"/>
                          </a:solidFill>
                          <a:effectLst/>
                          <a:latin typeface="+mn-lt"/>
                          <a:ea typeface="+mn-ea"/>
                          <a:cs typeface="+mn-cs"/>
                        </a:rPr>
                        <a:t>We have </a:t>
                      </a:r>
                      <a:r>
                        <a:rPr lang="en-GB" sz="1200" b="1" i="0" kern="1200" dirty="0">
                          <a:solidFill>
                            <a:schemeClr val="tx1"/>
                          </a:solidFill>
                          <a:effectLst/>
                          <a:latin typeface="+mn-lt"/>
                          <a:ea typeface="+mn-ea"/>
                          <a:cs typeface="+mn-cs"/>
                        </a:rPr>
                        <a:t>stimulated 3 new self-run sustainable literary projects </a:t>
                      </a:r>
                      <a:r>
                        <a:rPr lang="en-GB" sz="1200" b="0" i="0" kern="1200" dirty="0">
                          <a:solidFill>
                            <a:schemeClr val="tx1"/>
                          </a:solidFill>
                          <a:effectLst/>
                          <a:latin typeface="+mn-lt"/>
                          <a:ea typeface="+mn-ea"/>
                          <a:cs typeface="+mn-cs"/>
                        </a:rPr>
                        <a:t>in areas of need since April 2020. </a:t>
                      </a: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u="none" strike="noStrike" dirty="0">
                          <a:effectLst/>
                          <a:latin typeface="+mn-lt"/>
                        </a:rPr>
                        <a:t>This target has increased from 4 to 10 for 20/21 as we stimulated more projects than expected in 2019. </a:t>
                      </a: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l" fontAlgn="base">
                        <a:spcBef>
                          <a:spcPts val="0"/>
                        </a:spcBef>
                        <a:spcAft>
                          <a:spcPts val="0"/>
                        </a:spcAft>
                      </a:pPr>
                      <a:endParaRPr lang="en-GB" sz="1100" b="0" i="0" u="none" strike="noStrike">
                        <a:effectLst/>
                        <a:latin typeface="Arial" panose="020B0604020202020204" pitchFamily="34" charset="0"/>
                      </a:endParaRPr>
                    </a:p>
                  </a:txBody>
                  <a:tcPr marL="54834" marR="54834" marT="761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6819946"/>
                  </a:ext>
                </a:extLst>
              </a:tr>
            </a:tbl>
          </a:graphicData>
        </a:graphic>
      </p:graphicFrame>
      <p:pic>
        <p:nvPicPr>
          <p:cNvPr id="5" name="Picture 4">
            <a:extLst>
              <a:ext uri="{FF2B5EF4-FFF2-40B4-BE49-F238E27FC236}">
                <a16:creationId xmlns:a16="http://schemas.microsoft.com/office/drawing/2014/main" id="{AAAF9C56-EBD9-42CA-BF7B-A8B8AC806C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137" y="164856"/>
            <a:ext cx="1233018" cy="317230"/>
          </a:xfrm>
          <a:prstGeom prst="rect">
            <a:avLst/>
          </a:prstGeom>
        </p:spPr>
      </p:pic>
      <p:sp>
        <p:nvSpPr>
          <p:cNvPr id="6" name="Title 1">
            <a:extLst>
              <a:ext uri="{FF2B5EF4-FFF2-40B4-BE49-F238E27FC236}">
                <a16:creationId xmlns:a16="http://schemas.microsoft.com/office/drawing/2014/main" id="{4CA5748D-5325-462D-A7CB-7E61FFF56A08}"/>
              </a:ext>
            </a:extLst>
          </p:cNvPr>
          <p:cNvSpPr txBox="1">
            <a:spLocks/>
          </p:cNvSpPr>
          <p:nvPr/>
        </p:nvSpPr>
        <p:spPr>
          <a:xfrm>
            <a:off x="142522" y="809941"/>
            <a:ext cx="11086587" cy="1166884"/>
          </a:xfrm>
          <a:prstGeom prst="rect">
            <a:avLst/>
          </a:prstGeom>
        </p:spPr>
        <p:txBody>
          <a:bodyPr vert="horz" lIns="65314" tIns="32657" rIns="65314" bIns="32657" rtlCol="0" anchor="ctr">
            <a:normAutofit fontScale="92500" lnSpcReduction="2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fontAlgn="base"/>
            <a:r>
              <a:rPr lang="en-GB" sz="2200" b="1" dirty="0">
                <a:solidFill>
                  <a:srgbClr val="ECA8B7"/>
                </a:solidFill>
                <a:latin typeface="Faricy New Rg" panose="020B0503000000020004" pitchFamily="34" charset="0"/>
                <a:ea typeface="Times New Roman" panose="02020603050405020304" pitchFamily="18" charset="0"/>
                <a:cs typeface="Calibri" panose="020F0502020204030204" pitchFamily="34" charset="0"/>
              </a:rPr>
              <a:t>Organisational Outputs</a:t>
            </a:r>
          </a:p>
          <a:p>
            <a:pPr fontAlgn="base"/>
            <a:br>
              <a:rPr lang="en-GB" sz="2000" dirty="0">
                <a:latin typeface="Faricy New Rg" panose="020B0503000000020004" pitchFamily="34" charset="0"/>
                <a:ea typeface="Times New Roman" panose="02020603050405020304" pitchFamily="18" charset="0"/>
                <a:cs typeface="Calibri" panose="020F0502020204030204" pitchFamily="34" charset="0"/>
              </a:rPr>
            </a:br>
            <a:r>
              <a:rPr lang="en-GB" sz="1700" dirty="0">
                <a:latin typeface="Faricy New Rg" panose="020B0503000000020004" pitchFamily="34" charset="0"/>
                <a:ea typeface="Times New Roman" panose="02020603050405020304" pitchFamily="18" charset="0"/>
                <a:cs typeface="Calibri" panose="020F0502020204030204" pitchFamily="34" charset="0"/>
              </a:rPr>
              <a:t>Operational Measures of Success:</a:t>
            </a:r>
            <a:r>
              <a:rPr lang="en-GB" sz="1700" b="1" dirty="0">
                <a:latin typeface="Faricy New Rg" panose="020B0503000000020004" pitchFamily="34" charset="0"/>
                <a:ea typeface="Times New Roman" panose="02020603050405020304" pitchFamily="18" charset="0"/>
                <a:cs typeface="Calibri" panose="020F0502020204030204" pitchFamily="34" charset="0"/>
              </a:rPr>
              <a:t> Sector Facilitation </a:t>
            </a:r>
            <a:endParaRPr lang="en-GB" sz="1700" b="1" dirty="0">
              <a:latin typeface="Faricy New Rg" panose="020B0503000000020004" pitchFamily="34" charset="0"/>
            </a:endParaRPr>
          </a:p>
          <a:p>
            <a:pPr fontAlgn="t">
              <a:lnSpc>
                <a:spcPct val="107000"/>
              </a:lnSpc>
              <a:spcBef>
                <a:spcPts val="0"/>
              </a:spcBef>
            </a:pPr>
            <a:r>
              <a:rPr lang="en-GB" sz="2000" dirty="0">
                <a:latin typeface="Calibri" panose="020F0502020204030204" pitchFamily="34" charset="0"/>
                <a:ea typeface="Times New Roman" panose="02020603050405020304" pitchFamily="18" charset="0"/>
                <a:cs typeface="Calibri" panose="020F0502020204030204" pitchFamily="34" charset="0"/>
              </a:rPr>
              <a:t> </a:t>
            </a:r>
            <a:endParaRPr lang="en-GB" sz="2000" dirty="0">
              <a:latin typeface="Arial" panose="020B0604020202020204" pitchFamily="34" charset="0"/>
            </a:endParaRPr>
          </a:p>
          <a:p>
            <a:pPr fontAlgn="base"/>
            <a:r>
              <a:rPr lang="en-GB" sz="2000" b="1" dirty="0">
                <a:latin typeface="Faricy New Rg" panose="020B0503000000020004" pitchFamily="34" charset="0"/>
              </a:rPr>
              <a:t> </a:t>
            </a:r>
          </a:p>
        </p:txBody>
      </p:sp>
      <p:sp>
        <p:nvSpPr>
          <p:cNvPr id="2" name="Slide Number Placeholder 1">
            <a:extLst>
              <a:ext uri="{FF2B5EF4-FFF2-40B4-BE49-F238E27FC236}">
                <a16:creationId xmlns:a16="http://schemas.microsoft.com/office/drawing/2014/main" id="{A9D71B69-F2E6-4837-B134-6F85C7532AEF}"/>
              </a:ext>
            </a:extLst>
          </p:cNvPr>
          <p:cNvSpPr>
            <a:spLocks noGrp="1"/>
          </p:cNvSpPr>
          <p:nvPr>
            <p:ph type="sldNum" sz="quarter" idx="12"/>
          </p:nvPr>
        </p:nvSpPr>
        <p:spPr/>
        <p:txBody>
          <a:bodyPr/>
          <a:lstStyle/>
          <a:p>
            <a:fld id="{E57F4297-ED00-4231-833B-F4A3A949EC3B}" type="slidenum">
              <a:rPr lang="en-GB" smtClean="0"/>
              <a:t>15</a:t>
            </a:fld>
            <a:endParaRPr lang="en-GB"/>
          </a:p>
        </p:txBody>
      </p:sp>
    </p:spTree>
    <p:extLst>
      <p:ext uri="{BB962C8B-B14F-4D97-AF65-F5344CB8AC3E}">
        <p14:creationId xmlns:p14="http://schemas.microsoft.com/office/powerpoint/2010/main" val="3328919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D7D4CE-0432-4ACF-B767-49F613CAFC9F}"/>
              </a:ext>
            </a:extLst>
          </p:cNvPr>
          <p:cNvSpPr>
            <a:spLocks noGrp="1"/>
          </p:cNvSpPr>
          <p:nvPr>
            <p:ph type="sldNum" sz="quarter" idx="12"/>
          </p:nvPr>
        </p:nvSpPr>
        <p:spPr/>
        <p:txBody>
          <a:bodyPr/>
          <a:lstStyle/>
          <a:p>
            <a:fld id="{E57F4297-ED00-4231-833B-F4A3A949EC3B}" type="slidenum">
              <a:rPr lang="en-GB" smtClean="0"/>
              <a:t>16</a:t>
            </a:fld>
            <a:endParaRPr lang="en-GB"/>
          </a:p>
        </p:txBody>
      </p:sp>
      <p:graphicFrame>
        <p:nvGraphicFramePr>
          <p:cNvPr id="7" name="Table 6">
            <a:extLst>
              <a:ext uri="{FF2B5EF4-FFF2-40B4-BE49-F238E27FC236}">
                <a16:creationId xmlns:a16="http://schemas.microsoft.com/office/drawing/2014/main" id="{DD2679D0-3CB8-48D4-98BE-2D5F9DA3CDCF}"/>
              </a:ext>
            </a:extLst>
          </p:cNvPr>
          <p:cNvGraphicFramePr>
            <a:graphicFrameLocks noGrp="1"/>
          </p:cNvGraphicFramePr>
          <p:nvPr>
            <p:extLst>
              <p:ext uri="{D42A27DB-BD31-4B8C-83A1-F6EECF244321}">
                <p14:modId xmlns:p14="http://schemas.microsoft.com/office/powerpoint/2010/main" val="3161002978"/>
              </p:ext>
            </p:extLst>
          </p:nvPr>
        </p:nvGraphicFramePr>
        <p:xfrm>
          <a:off x="6210302" y="1514894"/>
          <a:ext cx="5647810" cy="4591945"/>
        </p:xfrm>
        <a:graphic>
          <a:graphicData uri="http://schemas.openxmlformats.org/drawingml/2006/table">
            <a:tbl>
              <a:tblPr firstRow="1" firstCol="1" bandRow="1"/>
              <a:tblGrid>
                <a:gridCol w="5647810">
                  <a:extLst>
                    <a:ext uri="{9D8B030D-6E8A-4147-A177-3AD203B41FA5}">
                      <a16:colId xmlns:a16="http://schemas.microsoft.com/office/drawing/2014/main" val="3119972959"/>
                    </a:ext>
                  </a:extLst>
                </a:gridCol>
              </a:tblGrid>
              <a:tr h="955532">
                <a:tc>
                  <a:txBody>
                    <a:bodyPr/>
                    <a:lstStyle/>
                    <a:p>
                      <a:pPr algn="ctr" fontAlgn="base">
                        <a:spcBef>
                          <a:spcPts val="0"/>
                        </a:spcBef>
                        <a:spcAft>
                          <a:spcPts val="0"/>
                        </a:spcAft>
                      </a:pPr>
                      <a:endParaRPr lang="en-GB" sz="1300" b="1" i="0" u="none" strike="noStrike" dirty="0">
                        <a:solidFill>
                          <a:srgbClr val="FFFFFF"/>
                        </a:solidFill>
                        <a:effectLst/>
                        <a:latin typeface="Faricy New Rg" panose="020B0503000000020004" pitchFamily="34" charset="0"/>
                        <a:ea typeface="Times New Roman" panose="02020603050405020304" pitchFamily="18" charset="0"/>
                        <a:cs typeface="Calibri" panose="020F0502020204030204" pitchFamily="34" charset="0"/>
                      </a:endParaRPr>
                    </a:p>
                    <a:p>
                      <a:pPr algn="ctr" fontAlgn="base">
                        <a:spcBef>
                          <a:spcPts val="0"/>
                        </a:spcBef>
                        <a:spcAft>
                          <a:spcPts val="0"/>
                        </a:spcAft>
                      </a:pPr>
                      <a:r>
                        <a:rPr lang="en-GB" sz="1300" b="1" i="0" u="none" strike="noStrike" dirty="0">
                          <a:solidFill>
                            <a:srgbClr val="FFFFFF"/>
                          </a:solidFill>
                          <a:effectLst/>
                          <a:latin typeface="Faricy New Rg" panose="020B0503000000020004" pitchFamily="34" charset="0"/>
                          <a:ea typeface="Times New Roman" panose="02020603050405020304" pitchFamily="18" charset="0"/>
                          <a:cs typeface="Calibri" panose="020F0502020204030204" pitchFamily="34" charset="0"/>
                        </a:rPr>
                        <a:t>Operational Projects</a:t>
                      </a:r>
                    </a:p>
                    <a:p>
                      <a:pPr algn="ctr" fontAlgn="base">
                        <a:spcBef>
                          <a:spcPts val="0"/>
                        </a:spcBef>
                        <a:spcAft>
                          <a:spcPts val="0"/>
                        </a:spcAft>
                      </a:pPr>
                      <a:r>
                        <a:rPr lang="en-GB" sz="1300" b="1" i="0" u="none" strike="noStrike" dirty="0">
                          <a:solidFill>
                            <a:srgbClr val="FFFFFF"/>
                          </a:solidFill>
                          <a:effectLst/>
                          <a:latin typeface="Faricy New Rg" panose="020B0503000000020004" pitchFamily="34" charset="0"/>
                          <a:ea typeface="Times New Roman" panose="02020603050405020304" pitchFamily="18" charset="0"/>
                          <a:cs typeface="Calibri" panose="020F0502020204030204" pitchFamily="34" charset="0"/>
                        </a:rPr>
                        <a:t>1 April – 30 June 2020</a:t>
                      </a:r>
                    </a:p>
                    <a:p>
                      <a:pPr algn="ctr" fontAlgn="base">
                        <a:spcBef>
                          <a:spcPts val="0"/>
                        </a:spcBef>
                        <a:spcAft>
                          <a:spcPts val="0"/>
                        </a:spcAft>
                      </a:pPr>
                      <a:endParaRPr lang="en-GB" sz="1300" b="1" i="0" u="none" strike="noStrike" dirty="0">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extLst>
                  <a:ext uri="{0D108BD9-81ED-4DB2-BD59-A6C34878D82A}">
                    <a16:rowId xmlns:a16="http://schemas.microsoft.com/office/drawing/2014/main" val="1984690769"/>
                  </a:ext>
                </a:extLst>
              </a:tr>
              <a:tr h="3636413">
                <a:tc>
                  <a:txBody>
                    <a:bodyPr/>
                    <a:lstStyle/>
                    <a:p>
                      <a:pPr marL="171450" indent="-171450" fontAlgn="base">
                        <a:buFont typeface="Arial" panose="020B0604020202020204" pitchFamily="34" charset="0"/>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fontAlgn="base">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We received over 400 responses to our newsletter survey which aimed to inform the development of our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MARCOMMs Plan 2019-2023</a:t>
                      </a:r>
                      <a:r>
                        <a:rPr lang="en-GB" sz="1200" dirty="0">
                          <a:effectLst/>
                          <a:latin typeface="Calibri" panose="020F0502020204030204" pitchFamily="34" charset="0"/>
                          <a:ea typeface="Calibri" panose="020F0502020204030204" pitchFamily="34" charset="0"/>
                          <a:cs typeface="Times New Roman" panose="02020603050405020304" pitchFamily="18" charset="0"/>
                        </a:rPr>
                        <a:t>. We now need to maximise this communication channel and develop exciting and targeted content to our current audience. </a:t>
                      </a:r>
                    </a:p>
                    <a:p>
                      <a:pPr marL="171450" indent="-171450" fontAlgn="base">
                        <a:buFont typeface="Arial" panose="020B0604020202020204" pitchFamily="34" charset="0"/>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fontAlgn="base">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development of our radically new and improved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Safeguarding Policy </a:t>
                      </a:r>
                      <a:r>
                        <a:rPr lang="en-GB" sz="1200" dirty="0">
                          <a:effectLst/>
                          <a:latin typeface="Calibri" panose="020F0502020204030204" pitchFamily="34" charset="0"/>
                          <a:ea typeface="Calibri" panose="020F0502020204030204" pitchFamily="34" charset="0"/>
                          <a:cs typeface="Times New Roman" panose="02020603050405020304" pitchFamily="18" charset="0"/>
                        </a:rPr>
                        <a:t>demonstrated the importance in approaching organisations with specialisms (e.g. Cardiff Third Sector Council) for in-kind support to ensure our procedures surpass expectations. </a:t>
                      </a:r>
                    </a:p>
                    <a:p>
                      <a:pPr marL="171450" indent="-171450" fontAlgn="base">
                        <a:buFont typeface="Arial" panose="020B0604020202020204" pitchFamily="34" charset="0"/>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fontAlgn="base">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Our updated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Environmental Policy </a:t>
                      </a:r>
                      <a:r>
                        <a:rPr lang="en-GB" sz="1200" b="0" dirty="0">
                          <a:effectLst/>
                          <a:latin typeface="Calibri" panose="020F0502020204030204" pitchFamily="34" charset="0"/>
                          <a:ea typeface="Calibri" panose="020F0502020204030204" pitchFamily="34" charset="0"/>
                          <a:cs typeface="Times New Roman" panose="02020603050405020304" pitchFamily="18" charset="0"/>
                        </a:rPr>
                        <a:t>has provided a clear approach to altering the way we function to reduce our carbon footprint as an organisation. We will consider how digital working can be integrated into how we operate as an organisation. </a:t>
                      </a:r>
                    </a:p>
                    <a:p>
                      <a:pPr marL="171450" indent="-171450" fontAlgn="base">
                        <a:buFont typeface="Arial" panose="020B0604020202020204" pitchFamily="34" charset="0"/>
                        <a:buChar char="•"/>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fontAlgn="base">
                        <a:buFont typeface="Arial" panose="020B0604020202020204" pitchFamily="34" charset="0"/>
                        <a:buChar cha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The rigorous recent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Financial</a:t>
                      </a:r>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Audit</a:t>
                      </a:r>
                      <a:r>
                        <a:rPr lang="en-GB" sz="1200" b="0" dirty="0">
                          <a:effectLst/>
                          <a:latin typeface="Calibri" panose="020F0502020204030204" pitchFamily="34" charset="0"/>
                          <a:ea typeface="Calibri" panose="020F0502020204030204" pitchFamily="34" charset="0"/>
                          <a:cs typeface="Times New Roman" panose="02020603050405020304" pitchFamily="18" charset="0"/>
                        </a:rPr>
                        <a:t>, conducted by a new auditor, has emphasised the importance of working with new suppliers on a regular basis to encourage new perspectives on existing judgements and demonstrate organisational transparency.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2397190"/>
                  </a:ext>
                </a:extLst>
              </a:tr>
            </a:tbl>
          </a:graphicData>
        </a:graphic>
      </p:graphicFrame>
      <p:sp>
        <p:nvSpPr>
          <p:cNvPr id="10" name="Rectangle 9">
            <a:extLst>
              <a:ext uri="{FF2B5EF4-FFF2-40B4-BE49-F238E27FC236}">
                <a16:creationId xmlns:a16="http://schemas.microsoft.com/office/drawing/2014/main" id="{1D611113-0E1F-6440-9CA5-B6C1D1F12FAD}"/>
              </a:ext>
            </a:extLst>
          </p:cNvPr>
          <p:cNvSpPr/>
          <p:nvPr/>
        </p:nvSpPr>
        <p:spPr>
          <a:xfrm>
            <a:off x="246137" y="615085"/>
            <a:ext cx="6096000" cy="830997"/>
          </a:xfrm>
          <a:prstGeom prst="rect">
            <a:avLst/>
          </a:prstGeom>
        </p:spPr>
        <p:txBody>
          <a:bodyPr>
            <a:spAutoFit/>
          </a:bodyPr>
          <a:lstStyle/>
          <a:p>
            <a:pPr fontAlgn="base"/>
            <a:r>
              <a:rPr lang="en-GB" sz="2000" b="1" dirty="0">
                <a:solidFill>
                  <a:srgbClr val="ECA8B7"/>
                </a:solidFill>
                <a:latin typeface="Faricy New Rg" panose="020B0503000000020004" pitchFamily="34" charset="0"/>
                <a:ea typeface="Times New Roman" panose="02020603050405020304" pitchFamily="18" charset="0"/>
                <a:cs typeface="Calibri" panose="020F0502020204030204" pitchFamily="34" charset="0"/>
              </a:rPr>
              <a:t>Evaluation</a:t>
            </a:r>
          </a:p>
          <a:p>
            <a:pPr fontAlgn="base"/>
            <a:br>
              <a:rPr lang="en-GB" sz="1200" dirty="0">
                <a:latin typeface="Faricy New Rg" panose="020B0503000000020004" pitchFamily="34" charset="0"/>
                <a:ea typeface="Times New Roman" panose="02020603050405020304" pitchFamily="18" charset="0"/>
                <a:cs typeface="Calibri" panose="020F0502020204030204" pitchFamily="34" charset="0"/>
              </a:rPr>
            </a:br>
            <a:r>
              <a:rPr lang="en-GB" sz="1600" b="1" dirty="0">
                <a:latin typeface="Faricy New Rg" panose="020B0503000000020004" pitchFamily="34" charset="0"/>
                <a:ea typeface="Times New Roman" panose="02020603050405020304" pitchFamily="18" charset="0"/>
                <a:cs typeface="Calibri" panose="020F0502020204030204" pitchFamily="34" charset="0"/>
              </a:rPr>
              <a:t>Organisational &amp; Operational </a:t>
            </a:r>
            <a:r>
              <a:rPr lang="en-GB" sz="1600" dirty="0">
                <a:latin typeface="Faricy New Rg" panose="020B0503000000020004" pitchFamily="34" charset="0"/>
                <a:ea typeface="Times New Roman" panose="02020603050405020304" pitchFamily="18" charset="0"/>
                <a:cs typeface="Calibri" panose="020F0502020204030204" pitchFamily="34" charset="0"/>
              </a:rPr>
              <a:t>Learning Points</a:t>
            </a:r>
            <a:endParaRPr lang="en-GB" sz="1600" dirty="0">
              <a:latin typeface="Arial" panose="020B0604020202020204" pitchFamily="34" charset="0"/>
            </a:endParaRPr>
          </a:p>
        </p:txBody>
      </p:sp>
      <p:graphicFrame>
        <p:nvGraphicFramePr>
          <p:cNvPr id="2" name="Table 1">
            <a:extLst>
              <a:ext uri="{FF2B5EF4-FFF2-40B4-BE49-F238E27FC236}">
                <a16:creationId xmlns:a16="http://schemas.microsoft.com/office/drawing/2014/main" id="{89F6695A-0EF0-4141-B96C-4C849646FEE6}"/>
              </a:ext>
            </a:extLst>
          </p:cNvPr>
          <p:cNvGraphicFramePr>
            <a:graphicFrameLocks noGrp="1"/>
          </p:cNvGraphicFramePr>
          <p:nvPr>
            <p:extLst>
              <p:ext uri="{D42A27DB-BD31-4B8C-83A1-F6EECF244321}">
                <p14:modId xmlns:p14="http://schemas.microsoft.com/office/powerpoint/2010/main" val="649908694"/>
              </p:ext>
            </p:extLst>
          </p:nvPr>
        </p:nvGraphicFramePr>
        <p:xfrm>
          <a:off x="333888" y="1514894"/>
          <a:ext cx="5647810" cy="4591945"/>
        </p:xfrm>
        <a:graphic>
          <a:graphicData uri="http://schemas.openxmlformats.org/drawingml/2006/table">
            <a:tbl>
              <a:tblPr firstRow="1" firstCol="1" bandRow="1"/>
              <a:tblGrid>
                <a:gridCol w="5647810">
                  <a:extLst>
                    <a:ext uri="{9D8B030D-6E8A-4147-A177-3AD203B41FA5}">
                      <a16:colId xmlns:a16="http://schemas.microsoft.com/office/drawing/2014/main" val="1425672268"/>
                    </a:ext>
                  </a:extLst>
                </a:gridCol>
              </a:tblGrid>
              <a:tr h="968182">
                <a:tc>
                  <a:txBody>
                    <a:bodyPr/>
                    <a:lstStyle/>
                    <a:p>
                      <a:pPr algn="ctr" fontAlgn="base">
                        <a:spcBef>
                          <a:spcPts val="0"/>
                        </a:spcBef>
                        <a:spcAft>
                          <a:spcPts val="0"/>
                        </a:spcAft>
                      </a:pPr>
                      <a:endParaRPr lang="en-GB" sz="1300" b="1" i="0" u="none" strike="noStrike" dirty="0">
                        <a:solidFill>
                          <a:srgbClr val="FFFFFF"/>
                        </a:solidFill>
                        <a:effectLst/>
                        <a:latin typeface="Faricy New Rg" panose="020B0503000000020004" pitchFamily="34" charset="0"/>
                        <a:ea typeface="Times New Roman" panose="02020603050405020304" pitchFamily="18" charset="0"/>
                        <a:cs typeface="Calibri" panose="020F0502020204030204" pitchFamily="34" charset="0"/>
                      </a:endParaRPr>
                    </a:p>
                    <a:p>
                      <a:pPr algn="ctr" fontAlgn="base">
                        <a:spcBef>
                          <a:spcPts val="0"/>
                        </a:spcBef>
                        <a:spcAft>
                          <a:spcPts val="0"/>
                        </a:spcAft>
                      </a:pPr>
                      <a:r>
                        <a:rPr lang="en-GB" sz="1300" b="1" i="0" u="none" strike="noStrike" dirty="0">
                          <a:solidFill>
                            <a:srgbClr val="FFFFFF"/>
                          </a:solidFill>
                          <a:effectLst/>
                          <a:latin typeface="Faricy New Rg" panose="020B0503000000020004" pitchFamily="34" charset="0"/>
                          <a:ea typeface="Times New Roman" panose="02020603050405020304" pitchFamily="18" charset="0"/>
                          <a:cs typeface="Calibri" panose="020F0502020204030204" pitchFamily="34" charset="0"/>
                        </a:rPr>
                        <a:t>Organisational Learning</a:t>
                      </a:r>
                    </a:p>
                    <a:p>
                      <a:pPr algn="ctr" fontAlgn="base">
                        <a:spcBef>
                          <a:spcPts val="0"/>
                        </a:spcBef>
                        <a:spcAft>
                          <a:spcPts val="0"/>
                        </a:spcAft>
                      </a:pPr>
                      <a:r>
                        <a:rPr lang="en-GB" sz="1300" b="1" i="0" u="none" strike="noStrike" dirty="0">
                          <a:solidFill>
                            <a:srgbClr val="FFFFFF"/>
                          </a:solidFill>
                          <a:effectLst/>
                          <a:latin typeface="Faricy New Rg" panose="020B0503000000020004" pitchFamily="34" charset="0"/>
                          <a:ea typeface="Times New Roman" panose="02020603050405020304" pitchFamily="18" charset="0"/>
                          <a:cs typeface="Calibri" panose="020F0502020204030204" pitchFamily="34" charset="0"/>
                        </a:rPr>
                        <a:t>1 April – 30 June 2020</a:t>
                      </a:r>
                    </a:p>
                    <a:p>
                      <a:pPr algn="ctr" fontAlgn="base">
                        <a:spcBef>
                          <a:spcPts val="0"/>
                        </a:spcBef>
                        <a:spcAft>
                          <a:spcPts val="0"/>
                        </a:spcAft>
                      </a:pPr>
                      <a:endParaRPr lang="en-GB" sz="1300" b="1" i="0" u="none" strike="noStrike" dirty="0">
                        <a:solidFill>
                          <a:srgbClr val="FFFFFF"/>
                        </a:solidFill>
                        <a:effectLst/>
                        <a:latin typeface="Faricy New Rg" panose="020B0503000000020004" pitchFamily="34" charset="0"/>
                        <a:cs typeface="Calibri" panose="020F05020202040302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extLst>
                  <a:ext uri="{0D108BD9-81ED-4DB2-BD59-A6C34878D82A}">
                    <a16:rowId xmlns:a16="http://schemas.microsoft.com/office/drawing/2014/main" val="1202386450"/>
                  </a:ext>
                </a:extLst>
              </a:tr>
              <a:tr h="3623763">
                <a:tc>
                  <a:txBody>
                    <a:bodyPr/>
                    <a:lstStyle/>
                    <a:p>
                      <a:pPr marL="171450" indent="-171450" fontAlgn="base">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COVID-19 Government restrictions have </a:t>
                      </a:r>
                      <a:r>
                        <a:rPr lang="en-GB" sz="1200" b="0" dirty="0">
                          <a:effectLst/>
                          <a:latin typeface="Calibri" panose="020F0502020204030204" pitchFamily="34" charset="0"/>
                          <a:ea typeface="Calibri" panose="020F0502020204030204" pitchFamily="34" charset="0"/>
                          <a:cs typeface="Times New Roman" panose="02020603050405020304" pitchFamily="18" charset="0"/>
                        </a:rPr>
                        <a:t>increased our resilience to, and confidence in,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working remotely and interacting digitally</a:t>
                      </a:r>
                      <a:r>
                        <a:rPr lang="en-GB" sz="1200" dirty="0">
                          <a:effectLst/>
                          <a:latin typeface="Calibri" panose="020F0502020204030204" pitchFamily="34" charset="0"/>
                          <a:ea typeface="Calibri" panose="020F0502020204030204" pitchFamily="34" charset="0"/>
                          <a:cs typeface="Times New Roman" panose="02020603050405020304" pitchFamily="18" charset="0"/>
                        </a:rPr>
                        <a:t> as a team. During the staggered return to the office, we will ensure we strike the correct balance for our staff members to continue to work from home.</a:t>
                      </a:r>
                    </a:p>
                    <a:p>
                      <a:pPr marL="171450" indent="-171450" fontAlgn="base">
                        <a:buFont typeface="Arial" panose="020B0604020202020204" pitchFamily="34" charset="0"/>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fontAlgn="base">
                        <a:buFont typeface="Arial" panose="020B0604020202020204" pitchFamily="34" charset="0"/>
                        <a:buChar cha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Remote working has also widened appetites to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engaging with stakeholders through digital channels</a:t>
                      </a:r>
                      <a:r>
                        <a:rPr lang="en-GB" sz="1200" dirty="0">
                          <a:effectLst/>
                          <a:latin typeface="Calibri" panose="020F0502020204030204" pitchFamily="34" charset="0"/>
                          <a:ea typeface="Calibri" panose="020F0502020204030204" pitchFamily="34" charset="0"/>
                          <a:cs typeface="Times New Roman" panose="02020603050405020304" pitchFamily="18" charset="0"/>
                        </a:rPr>
                        <a:t>. As the COVID-19 restrictions ease, we will encourage staff to continue to utilise digital communication. This will significantly reduce costs and the carbon footprint associated with travel, meetings and venue hire. </a:t>
                      </a:r>
                    </a:p>
                    <a:p>
                      <a:pPr marL="171450" indent="-171450" fontAlgn="base">
                        <a:buFont typeface="Arial" panose="020B0604020202020204" pitchFamily="34" charset="0"/>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fontAlgn="base">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We need to continue to support the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well-being of our staff </a:t>
                      </a:r>
                      <a:r>
                        <a:rPr lang="en-GB" sz="1200" dirty="0">
                          <a:effectLst/>
                          <a:latin typeface="Calibri" panose="020F0502020204030204" pitchFamily="34" charset="0"/>
                          <a:ea typeface="Calibri" panose="020F0502020204030204" pitchFamily="34" charset="0"/>
                          <a:cs typeface="Times New Roman" panose="02020603050405020304" pitchFamily="18" charset="0"/>
                        </a:rPr>
                        <a:t>throughout the transition stage of returning back to the office. Alongside consulting with staff, we will consider individual circumstances to ensure the team feel safe at work.</a:t>
                      </a:r>
                    </a:p>
                    <a:p>
                      <a:pPr marL="171450" indent="-171450" fontAlgn="base">
                        <a:buFont typeface="Arial" panose="020B0604020202020204" pitchFamily="34" charset="0"/>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fontAlgn="base">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Our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Strategic Plan 2019-2023 </a:t>
                      </a:r>
                      <a:r>
                        <a:rPr lang="en-GB" sz="1200" dirty="0">
                          <a:effectLst/>
                          <a:latin typeface="Calibri" panose="020F0502020204030204" pitchFamily="34" charset="0"/>
                          <a:ea typeface="Calibri" panose="020F0502020204030204" pitchFamily="34" charset="0"/>
                          <a:cs typeface="Times New Roman" panose="02020603050405020304" pitchFamily="18" charset="0"/>
                        </a:rPr>
                        <a:t>continues to provide us with a clear remit, rationale and set of values to evidence and support decisions that may be challenged by external stakeholders.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8361364"/>
                  </a:ext>
                </a:extLst>
              </a:tr>
            </a:tbl>
          </a:graphicData>
        </a:graphic>
      </p:graphicFrame>
      <p:pic>
        <p:nvPicPr>
          <p:cNvPr id="9" name="Picture 8">
            <a:extLst>
              <a:ext uri="{FF2B5EF4-FFF2-40B4-BE49-F238E27FC236}">
                <a16:creationId xmlns:a16="http://schemas.microsoft.com/office/drawing/2014/main" id="{F2AE2284-AEE8-436A-B272-88F5D216C3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137" y="164856"/>
            <a:ext cx="1233018" cy="317230"/>
          </a:xfrm>
          <a:prstGeom prst="rect">
            <a:avLst/>
          </a:prstGeom>
        </p:spPr>
      </p:pic>
    </p:spTree>
    <p:extLst>
      <p:ext uri="{BB962C8B-B14F-4D97-AF65-F5344CB8AC3E}">
        <p14:creationId xmlns:p14="http://schemas.microsoft.com/office/powerpoint/2010/main" val="976595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DF4418B-F0C3-4EEF-8290-02380E9CC023}"/>
              </a:ext>
            </a:extLst>
          </p:cNvPr>
          <p:cNvGraphicFramePr>
            <a:graphicFrameLocks noGrp="1"/>
          </p:cNvGraphicFramePr>
          <p:nvPr>
            <p:extLst>
              <p:ext uri="{D42A27DB-BD31-4B8C-83A1-F6EECF244321}">
                <p14:modId xmlns:p14="http://schemas.microsoft.com/office/powerpoint/2010/main" val="2551335756"/>
              </p:ext>
            </p:extLst>
          </p:nvPr>
        </p:nvGraphicFramePr>
        <p:xfrm>
          <a:off x="314324" y="1548738"/>
          <a:ext cx="11549430" cy="4682380"/>
        </p:xfrm>
        <a:graphic>
          <a:graphicData uri="http://schemas.openxmlformats.org/drawingml/2006/table">
            <a:tbl>
              <a:tblPr firstRow="1" firstCol="1" bandRow="1"/>
              <a:tblGrid>
                <a:gridCol w="1804036">
                  <a:extLst>
                    <a:ext uri="{9D8B030D-6E8A-4147-A177-3AD203B41FA5}">
                      <a16:colId xmlns:a16="http://schemas.microsoft.com/office/drawing/2014/main" val="3119972959"/>
                    </a:ext>
                  </a:extLst>
                </a:gridCol>
                <a:gridCol w="6084049">
                  <a:extLst>
                    <a:ext uri="{9D8B030D-6E8A-4147-A177-3AD203B41FA5}">
                      <a16:colId xmlns:a16="http://schemas.microsoft.com/office/drawing/2014/main" val="736020784"/>
                    </a:ext>
                  </a:extLst>
                </a:gridCol>
                <a:gridCol w="3661345">
                  <a:extLst>
                    <a:ext uri="{9D8B030D-6E8A-4147-A177-3AD203B41FA5}">
                      <a16:colId xmlns:a16="http://schemas.microsoft.com/office/drawing/2014/main" val="3352232470"/>
                    </a:ext>
                  </a:extLst>
                </a:gridCol>
              </a:tblGrid>
              <a:tr h="748395">
                <a:tc>
                  <a:txBody>
                    <a:bodyPr/>
                    <a:lstStyle/>
                    <a:p>
                      <a:pPr algn="ctr" fontAlgn="base">
                        <a:spcBef>
                          <a:spcPts val="0"/>
                        </a:spcBef>
                        <a:spcAft>
                          <a:spcPts val="0"/>
                        </a:spcAft>
                      </a:pPr>
                      <a:r>
                        <a:rPr lang="en-GB" sz="1300" b="1" i="0" u="none" strike="noStrike" dirty="0">
                          <a:solidFill>
                            <a:srgbClr val="FFFFFF"/>
                          </a:solidFill>
                          <a:effectLst/>
                          <a:latin typeface="Faricy New Rg" panose="020B0503000000020004" pitchFamily="34" charset="0"/>
                          <a:cs typeface="Calibri" panose="020F0502020204030204" pitchFamily="34" charset="0"/>
                        </a:rPr>
                        <a:t>Activity</a:t>
                      </a:r>
                      <a:endParaRPr lang="en-GB" sz="1300" b="1" i="0" u="none" strike="noStrike" dirty="0">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endParaRPr lang="en-GB" sz="300" b="1" i="0" u="none" strike="noStrike" dirty="0">
                        <a:solidFill>
                          <a:srgbClr val="FFFFFF"/>
                        </a:solidFill>
                        <a:effectLst/>
                        <a:latin typeface="Faricy New Rg" panose="020B0503000000020004" pitchFamily="34" charset="0"/>
                        <a:ea typeface="Times New Roman" panose="02020603050405020304" pitchFamily="18" charset="0"/>
                        <a:cs typeface="Calibri" panose="020F0502020204030204" pitchFamily="34" charset="0"/>
                      </a:endParaRPr>
                    </a:p>
                    <a:p>
                      <a:pPr algn="ctr" fontAlgn="base">
                        <a:spcBef>
                          <a:spcPts val="0"/>
                        </a:spcBef>
                        <a:spcAft>
                          <a:spcPts val="0"/>
                        </a:spcAft>
                      </a:pPr>
                      <a:endParaRPr lang="en-GB" sz="300" b="1" i="0" u="none" strike="noStrike" dirty="0">
                        <a:solidFill>
                          <a:srgbClr val="FFFFFF"/>
                        </a:solidFill>
                        <a:effectLst/>
                        <a:latin typeface="Faricy New Rg" panose="020B0503000000020004" pitchFamily="34" charset="0"/>
                        <a:ea typeface="Times New Roman" panose="02020603050405020304" pitchFamily="18" charset="0"/>
                        <a:cs typeface="Calibri" panose="020F0502020204030204" pitchFamily="34" charset="0"/>
                      </a:endParaRPr>
                    </a:p>
                    <a:p>
                      <a:pPr algn="ctr" fontAlgn="base">
                        <a:spcBef>
                          <a:spcPts val="0"/>
                        </a:spcBef>
                        <a:spcAft>
                          <a:spcPts val="0"/>
                        </a:spcAft>
                      </a:pPr>
                      <a:r>
                        <a:rPr lang="en-GB" sz="1300" b="1" i="0" u="none" strike="noStrike" dirty="0">
                          <a:solidFill>
                            <a:srgbClr val="FFFFFF"/>
                          </a:solidFill>
                          <a:effectLst/>
                          <a:latin typeface="Faricy New Rg" panose="020B0503000000020004" pitchFamily="34" charset="0"/>
                          <a:ea typeface="Times New Roman" panose="02020603050405020304" pitchFamily="18" charset="0"/>
                          <a:cs typeface="Calibri" panose="020F0502020204030204" pitchFamily="34" charset="0"/>
                        </a:rPr>
                        <a:t>Learning Points </a:t>
                      </a:r>
                    </a:p>
                    <a:p>
                      <a:pPr marL="0" marR="0" lvl="0" indent="0" algn="ctr" defTabSz="914400" rtl="0" eaLnBrk="1" fontAlgn="base" latinLnBrk="0" hangingPunct="1">
                        <a:lnSpc>
                          <a:spcPct val="100000"/>
                        </a:lnSpc>
                        <a:spcBef>
                          <a:spcPts val="0"/>
                        </a:spcBef>
                        <a:spcAft>
                          <a:spcPts val="0"/>
                        </a:spcAft>
                        <a:buClrTx/>
                        <a:buSzTx/>
                        <a:buFontTx/>
                        <a:buNone/>
                        <a:tabLst/>
                        <a:defRPr/>
                      </a:pPr>
                      <a:r>
                        <a:rPr lang="en-GB" sz="1300" b="1" i="0" u="none" strike="noStrike" dirty="0">
                          <a:solidFill>
                            <a:srgbClr val="FFFFFF"/>
                          </a:solidFill>
                          <a:effectLst/>
                          <a:latin typeface="Faricy New Rg" panose="020B0503000000020004" pitchFamily="34" charset="0"/>
                          <a:ea typeface="Times New Roman" panose="02020603050405020304" pitchFamily="18" charset="0"/>
                          <a:cs typeface="Calibri" panose="020F0502020204030204" pitchFamily="34" charset="0"/>
                        </a:rPr>
                        <a:t>1 April – 30 June 2020</a:t>
                      </a:r>
                      <a:endParaRPr lang="en-GB" sz="1300" b="1" i="0" u="none" strike="noStrike" dirty="0">
                        <a:effectLst/>
                        <a:latin typeface="Faricy New Rg" panose="020B0503000000020004" pitchFamily="34" charset="0"/>
                      </a:endParaRPr>
                    </a:p>
                    <a:p>
                      <a:pPr algn="ctr" fontAlgn="base">
                        <a:spcBef>
                          <a:spcPts val="0"/>
                        </a:spcBef>
                        <a:spcAft>
                          <a:spcPts val="0"/>
                        </a:spcAft>
                      </a:pPr>
                      <a:endParaRPr lang="en-GB" sz="1000" b="1" i="0" u="none" strike="noStrike" dirty="0">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rPr>
                        <a:t>Future Actions / Recommendations </a:t>
                      </a:r>
                      <a:endParaRPr lang="en-GB" sz="1300" b="1" i="0" u="none" strike="noStrike" dirty="0">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extLst>
                  <a:ext uri="{0D108BD9-81ED-4DB2-BD59-A6C34878D82A}">
                    <a16:rowId xmlns:a16="http://schemas.microsoft.com/office/drawing/2014/main" val="1984690769"/>
                  </a:ext>
                </a:extLst>
              </a:tr>
              <a:tr h="1223790">
                <a:tc>
                  <a:txBody>
                    <a:bodyPr/>
                    <a:lstStyle/>
                    <a:p>
                      <a:r>
                        <a:rPr lang="cy-GB" sz="1200" b="1" i="0" kern="1200" dirty="0">
                          <a:solidFill>
                            <a:schemeClr val="tx1"/>
                          </a:solidFill>
                          <a:effectLst/>
                          <a:latin typeface="+mn-lt"/>
                          <a:ea typeface="+mn-ea"/>
                          <a:cs typeface="+mn-cs"/>
                        </a:rPr>
                        <a:t>Writer </a:t>
                      </a:r>
                      <a:r>
                        <a:rPr lang="en-GB" sz="1200" b="1" i="0" kern="1200" noProof="0" dirty="0">
                          <a:solidFill>
                            <a:schemeClr val="tx1"/>
                          </a:solidFill>
                          <a:effectLst/>
                          <a:latin typeface="+mn-lt"/>
                          <a:ea typeface="+mn-ea"/>
                          <a:cs typeface="+mn-cs"/>
                        </a:rPr>
                        <a:t>Commissions</a:t>
                      </a:r>
                      <a:r>
                        <a:rPr lang="cy-GB" sz="1200" b="1" i="0" kern="1200" dirty="0">
                          <a:solidFill>
                            <a:schemeClr val="tx1"/>
                          </a:solidFill>
                          <a:effectLst/>
                          <a:latin typeface="+mn-lt"/>
                          <a:ea typeface="+mn-ea"/>
                          <a:cs typeface="+mn-cs"/>
                        </a:rPr>
                        <a:t> </a:t>
                      </a:r>
                      <a:endParaRPr lang="cy-GB" sz="1200" b="0" i="0"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We noticed a </a:t>
                      </a:r>
                      <a:r>
                        <a:rPr lang="en-GB" sz="1200" b="1" i="0" kern="1200" dirty="0">
                          <a:solidFill>
                            <a:schemeClr val="tx1"/>
                          </a:solidFill>
                          <a:effectLst/>
                          <a:latin typeface="+mn-lt"/>
                          <a:ea typeface="+mn-ea"/>
                          <a:cs typeface="+mn-cs"/>
                        </a:rPr>
                        <a:t>significant difference in the nature of the applications between the first and second rounds </a:t>
                      </a:r>
                      <a:r>
                        <a:rPr lang="en-GB" sz="1200" b="0" i="0" kern="1200" dirty="0">
                          <a:solidFill>
                            <a:schemeClr val="tx1"/>
                          </a:solidFill>
                          <a:effectLst/>
                          <a:latin typeface="+mn-lt"/>
                          <a:ea typeface="+mn-ea"/>
                          <a:cs typeface="+mn-cs"/>
                        </a:rPr>
                        <a:t>of the Writer Commissions call-outs. We didn’t highlight our health and well-being priority and commitment to participatory work for communities in the first round, which resulted in a large number of pitches focused on developing personal work or skills. </a:t>
                      </a:r>
                      <a:endParaRPr lang="cy-GB"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cy-GB" sz="1200" b="0" i="0"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More prominently feature any themes in call-outs.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2397190"/>
                  </a:ext>
                </a:extLst>
              </a:tr>
              <a:tr h="114652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kern="1200" dirty="0">
                          <a:solidFill>
                            <a:schemeClr val="tx1"/>
                          </a:solidFill>
                          <a:effectLst/>
                          <a:latin typeface="+mn-lt"/>
                          <a:ea typeface="+mn-ea"/>
                          <a:cs typeface="+mn-cs"/>
                        </a:rPr>
                        <a:t>Wales Book of the Year</a:t>
                      </a:r>
                      <a:endParaRPr lang="en-GB" sz="10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mn-lt"/>
                          <a:ea typeface="+mn-ea"/>
                          <a:cs typeface="+mn-cs"/>
                        </a:rPr>
                        <a:t>We asked a member of the selection panel to step down from their role as a judge after displaying conduct that was detrimental to our values and interests as an organisation. We were aware that this could have had a negative impact on the high-profile project so we immediately produced</a:t>
                      </a:r>
                      <a:r>
                        <a:rPr lang="en-GB" sz="1200" b="1" i="0" kern="1200" noProof="0" dirty="0">
                          <a:solidFill>
                            <a:schemeClr val="tx1"/>
                          </a:solidFill>
                          <a:effectLst/>
                          <a:latin typeface="+mn-lt"/>
                          <a:ea typeface="+mn-ea"/>
                          <a:cs typeface="+mn-cs"/>
                        </a:rPr>
                        <a:t> a Crisis PR Plan and a detailed Risk Assessment </a:t>
                      </a:r>
                      <a:r>
                        <a:rPr lang="en-GB" sz="1200" b="0" i="0" kern="1200" noProof="0" dirty="0">
                          <a:solidFill>
                            <a:schemeClr val="tx1"/>
                          </a:solidFill>
                          <a:effectLst/>
                          <a:latin typeface="+mn-lt"/>
                          <a:ea typeface="+mn-ea"/>
                          <a:cs typeface="+mn-cs"/>
                        </a:rPr>
                        <a:t>which considered scenarios to ensure we were equipped to respond to any further issues. </a:t>
                      </a: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kern="1200" dirty="0">
                          <a:solidFill>
                            <a:schemeClr val="tx1"/>
                          </a:solidFill>
                          <a:effectLst/>
                          <a:latin typeface="+mn-lt"/>
                          <a:ea typeface="+mn-ea"/>
                          <a:cs typeface="+mn-cs"/>
                        </a:rPr>
                        <a:t>These forward-thinking, risk minimising, tactics allow us to conduct a 360° analysis of how to navigate situations. They should continue to be our approach when making complex decisions. </a:t>
                      </a: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2706386"/>
                  </a:ext>
                </a:extLst>
              </a:tr>
              <a:tr h="156367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dirty="0">
                          <a:solidFill>
                            <a:schemeClr val="tx1"/>
                          </a:solidFill>
                          <a:effectLst/>
                          <a:latin typeface="+mn-lt"/>
                          <a:ea typeface="+mn-ea"/>
                          <a:cs typeface="+mn-cs"/>
                        </a:rPr>
                        <a:t>Professional Development Programme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We will use the remaining 50% of Lottery funding for 20/21 to programme a </a:t>
                      </a:r>
                      <a:r>
                        <a:rPr lang="en-GB" sz="1200" b="1" i="0" kern="1200" dirty="0">
                          <a:solidFill>
                            <a:schemeClr val="tx1"/>
                          </a:solidFill>
                          <a:effectLst/>
                          <a:latin typeface="+mn-lt"/>
                          <a:ea typeface="+mn-ea"/>
                          <a:cs typeface="+mn-cs"/>
                        </a:rPr>
                        <a:t>Professional Development Programmes for individuals from Black, Asian and Minority Ethnic backgrounds</a:t>
                      </a:r>
                      <a:r>
                        <a:rPr lang="en-GB" sz="1200" b="0" i="0" kern="1200" dirty="0">
                          <a:solidFill>
                            <a:schemeClr val="tx1"/>
                          </a:solidFill>
                          <a:effectLst/>
                          <a:latin typeface="+mn-lt"/>
                          <a:ea typeface="+mn-ea"/>
                          <a:cs typeface="+mn-cs"/>
                        </a:rPr>
                        <a:t>. Whilst we are aware that we must consult with a range of individuals, groups and organisations on a range of elements, we realised that we lack relationships with potential partners/organisations representing different identities under the BAME acronym. </a:t>
                      </a: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kern="1200" dirty="0">
                          <a:solidFill>
                            <a:schemeClr val="tx1"/>
                          </a:solidFill>
                          <a:effectLst/>
                          <a:latin typeface="+mn-lt"/>
                          <a:ea typeface="+mn-ea"/>
                          <a:cs typeface="+mn-cs"/>
                        </a:rPr>
                        <a:t>We will use the Professional Development Programme as a way to connect and work with potential partners that work with individuals (especially our TCCs) and strive to forge sustainable relationships to support future activity. </a:t>
                      </a:r>
                      <a:endParaRPr lang="en-GB" sz="1200" b="1" kern="1200" dirty="0">
                        <a:solidFill>
                          <a:schemeClr val="tx1"/>
                        </a:solidFill>
                        <a:effectLst/>
                        <a:latin typeface="+mn-lt"/>
                        <a:ea typeface="+mn-ea"/>
                        <a:cs typeface="+mn-cs"/>
                      </a:endParaRP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2386296"/>
                  </a:ext>
                </a:extLst>
              </a:tr>
            </a:tbl>
          </a:graphicData>
        </a:graphic>
      </p:graphicFrame>
      <p:pic>
        <p:nvPicPr>
          <p:cNvPr id="5" name="Picture 4">
            <a:extLst>
              <a:ext uri="{FF2B5EF4-FFF2-40B4-BE49-F238E27FC236}">
                <a16:creationId xmlns:a16="http://schemas.microsoft.com/office/drawing/2014/main" id="{AAAF9C56-EBD9-42CA-BF7B-A8B8AC806C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137" y="164856"/>
            <a:ext cx="1233018" cy="317230"/>
          </a:xfrm>
          <a:prstGeom prst="rect">
            <a:avLst/>
          </a:prstGeom>
        </p:spPr>
      </p:pic>
      <p:sp>
        <p:nvSpPr>
          <p:cNvPr id="6" name="Title 1">
            <a:extLst>
              <a:ext uri="{FF2B5EF4-FFF2-40B4-BE49-F238E27FC236}">
                <a16:creationId xmlns:a16="http://schemas.microsoft.com/office/drawing/2014/main" id="{4CA5748D-5325-462D-A7CB-7E61FFF56A08}"/>
              </a:ext>
            </a:extLst>
          </p:cNvPr>
          <p:cNvSpPr txBox="1">
            <a:spLocks/>
          </p:cNvSpPr>
          <p:nvPr/>
        </p:nvSpPr>
        <p:spPr>
          <a:xfrm>
            <a:off x="246137" y="744627"/>
            <a:ext cx="11086587" cy="1166884"/>
          </a:xfrm>
          <a:prstGeom prst="rect">
            <a:avLst/>
          </a:prstGeom>
        </p:spPr>
        <p:txBody>
          <a:bodyPr vert="horz" lIns="65314" tIns="32657" rIns="65314" bIns="32657" rtlCol="0" anchor="ctr">
            <a:normAutofit fontScale="92500" lnSpcReduction="2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fontAlgn="base"/>
            <a:r>
              <a:rPr lang="en-GB" sz="2200" b="1" dirty="0">
                <a:solidFill>
                  <a:srgbClr val="ECA8B7"/>
                </a:solidFill>
                <a:latin typeface="Faricy New Rg" panose="020B0503000000020004" pitchFamily="34" charset="0"/>
                <a:ea typeface="Times New Roman" panose="02020603050405020304" pitchFamily="18" charset="0"/>
                <a:cs typeface="Calibri" panose="020F0502020204030204" pitchFamily="34" charset="0"/>
              </a:rPr>
              <a:t>Evaluation</a:t>
            </a:r>
          </a:p>
          <a:p>
            <a:pPr fontAlgn="base"/>
            <a:br>
              <a:rPr lang="en-GB" sz="2000" dirty="0">
                <a:latin typeface="Faricy New Rg" panose="020B0503000000020004" pitchFamily="34" charset="0"/>
                <a:ea typeface="Times New Roman" panose="02020603050405020304" pitchFamily="18" charset="0"/>
                <a:cs typeface="Calibri" panose="020F0502020204030204" pitchFamily="34" charset="0"/>
              </a:rPr>
            </a:br>
            <a:r>
              <a:rPr lang="en-GB" sz="1700" b="1" dirty="0">
                <a:latin typeface="Faricy New Rg" panose="020B0503000000020004" pitchFamily="34" charset="0"/>
                <a:ea typeface="Times New Roman" panose="02020603050405020304" pitchFamily="18" charset="0"/>
                <a:cs typeface="Calibri" panose="020F0502020204030204" pitchFamily="34" charset="0"/>
              </a:rPr>
              <a:t>Activity </a:t>
            </a:r>
            <a:r>
              <a:rPr lang="en-GB" sz="1700" dirty="0">
                <a:latin typeface="Faricy New Rg" panose="020B0503000000020004" pitchFamily="34" charset="0"/>
                <a:ea typeface="Times New Roman" panose="02020603050405020304" pitchFamily="18" charset="0"/>
                <a:cs typeface="Calibri" panose="020F0502020204030204" pitchFamily="34" charset="0"/>
              </a:rPr>
              <a:t>Learning Points</a:t>
            </a:r>
            <a:endParaRPr lang="en-GB" sz="1700" b="1" dirty="0">
              <a:latin typeface="Faricy New Rg" panose="020B0503000000020004" pitchFamily="34" charset="0"/>
            </a:endParaRPr>
          </a:p>
          <a:p>
            <a:pPr fontAlgn="t">
              <a:lnSpc>
                <a:spcPct val="107000"/>
              </a:lnSpc>
              <a:spcBef>
                <a:spcPts val="0"/>
              </a:spcBef>
            </a:pPr>
            <a:r>
              <a:rPr lang="en-GB" sz="2000" dirty="0">
                <a:latin typeface="Calibri" panose="020F0502020204030204" pitchFamily="34" charset="0"/>
                <a:ea typeface="Times New Roman" panose="02020603050405020304" pitchFamily="18" charset="0"/>
                <a:cs typeface="Calibri" panose="020F0502020204030204" pitchFamily="34" charset="0"/>
              </a:rPr>
              <a:t> </a:t>
            </a:r>
            <a:endParaRPr lang="en-GB" sz="2000" dirty="0">
              <a:latin typeface="Arial" panose="020B0604020202020204" pitchFamily="34" charset="0"/>
            </a:endParaRPr>
          </a:p>
          <a:p>
            <a:pPr fontAlgn="base"/>
            <a:r>
              <a:rPr lang="en-GB" sz="2000" b="1" dirty="0">
                <a:latin typeface="Faricy New Rg" panose="020B0503000000020004" pitchFamily="34" charset="0"/>
              </a:rPr>
              <a:t> </a:t>
            </a:r>
          </a:p>
        </p:txBody>
      </p:sp>
      <p:sp>
        <p:nvSpPr>
          <p:cNvPr id="2" name="Slide Number Placeholder 1">
            <a:extLst>
              <a:ext uri="{FF2B5EF4-FFF2-40B4-BE49-F238E27FC236}">
                <a16:creationId xmlns:a16="http://schemas.microsoft.com/office/drawing/2014/main" id="{A9D71B69-F2E6-4837-B134-6F85C7532AEF}"/>
              </a:ext>
            </a:extLst>
          </p:cNvPr>
          <p:cNvSpPr>
            <a:spLocks noGrp="1"/>
          </p:cNvSpPr>
          <p:nvPr>
            <p:ph type="sldNum" sz="quarter" idx="12"/>
          </p:nvPr>
        </p:nvSpPr>
        <p:spPr/>
        <p:txBody>
          <a:bodyPr/>
          <a:lstStyle/>
          <a:p>
            <a:fld id="{E57F4297-ED00-4231-833B-F4A3A949EC3B}" type="slidenum">
              <a:rPr lang="en-GB" smtClean="0"/>
              <a:t>17</a:t>
            </a:fld>
            <a:endParaRPr lang="en-GB"/>
          </a:p>
        </p:txBody>
      </p:sp>
    </p:spTree>
    <p:extLst>
      <p:ext uri="{BB962C8B-B14F-4D97-AF65-F5344CB8AC3E}">
        <p14:creationId xmlns:p14="http://schemas.microsoft.com/office/powerpoint/2010/main" val="685624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55C0EF1-C26B-4870-BD61-19AECE1FA0C6}"/>
              </a:ext>
            </a:extLst>
          </p:cNvPr>
          <p:cNvSpPr>
            <a:spLocks noGrp="1"/>
          </p:cNvSpPr>
          <p:nvPr>
            <p:ph type="sldNum" sz="quarter" idx="12"/>
          </p:nvPr>
        </p:nvSpPr>
        <p:spPr/>
        <p:txBody>
          <a:bodyPr/>
          <a:lstStyle/>
          <a:p>
            <a:fld id="{E57F4297-ED00-4231-833B-F4A3A949EC3B}" type="slidenum">
              <a:rPr lang="en-GB" smtClean="0"/>
              <a:t>2</a:t>
            </a:fld>
            <a:endParaRPr lang="en-GB"/>
          </a:p>
        </p:txBody>
      </p:sp>
      <p:sp>
        <p:nvSpPr>
          <p:cNvPr id="7" name="Subtitle 2">
            <a:extLst>
              <a:ext uri="{FF2B5EF4-FFF2-40B4-BE49-F238E27FC236}">
                <a16:creationId xmlns:a16="http://schemas.microsoft.com/office/drawing/2014/main" id="{08F722CC-8922-4287-89BF-A46E1DB77B42}"/>
              </a:ext>
            </a:extLst>
          </p:cNvPr>
          <p:cNvSpPr txBox="1">
            <a:spLocks/>
          </p:cNvSpPr>
          <p:nvPr/>
        </p:nvSpPr>
        <p:spPr>
          <a:xfrm>
            <a:off x="6096001" y="566928"/>
            <a:ext cx="5612060" cy="5789422"/>
          </a:xfrm>
          <a:prstGeom prst="rect">
            <a:avLst/>
          </a:prstGeom>
          <a:solidFill>
            <a:srgbClr val="ECA8B7"/>
          </a:solidFill>
        </p:spPr>
        <p:txBody>
          <a:bodyPr vert="horz" lIns="216000" tIns="45720" rIns="21600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GB" sz="2200" b="1" dirty="0">
              <a:latin typeface="Faricy New Rg" panose="020B0503000000020004" pitchFamily="34" charset="0"/>
            </a:endParaRPr>
          </a:p>
          <a:p>
            <a:pPr marL="0" indent="0" fontAlgn="base">
              <a:buNone/>
            </a:pPr>
            <a:r>
              <a:rPr lang="en-GB" sz="2200" b="1" dirty="0">
                <a:solidFill>
                  <a:schemeClr val="bg1"/>
                </a:solidFill>
                <a:latin typeface="Faricy New Rg" panose="020B0503000000020004" pitchFamily="34" charset="0"/>
              </a:rPr>
              <a:t>How to read this report</a:t>
            </a:r>
          </a:p>
          <a:p>
            <a:pPr marL="0" indent="0" fontAlgn="base">
              <a:buNone/>
            </a:pPr>
            <a:endParaRPr lang="en-GB" sz="1050" dirty="0">
              <a:latin typeface="Faricy New Rg" panose="020B0503000000020004" pitchFamily="34" charset="0"/>
            </a:endParaRPr>
          </a:p>
          <a:p>
            <a:pPr fontAlgn="base">
              <a:lnSpc>
                <a:spcPct val="120000"/>
              </a:lnSpc>
            </a:pPr>
            <a:r>
              <a:rPr lang="en-GB" sz="1286" dirty="0">
                <a:latin typeface="Faricy New Rg" panose="020B0503000000020004" pitchFamily="34" charset="0"/>
              </a:rPr>
              <a:t>This report is an amalgam of the </a:t>
            </a:r>
            <a:r>
              <a:rPr lang="en-GB" sz="1286" b="1" dirty="0">
                <a:latin typeface="Faricy New Rg" panose="020B0503000000020004" pitchFamily="34" charset="0"/>
              </a:rPr>
              <a:t>ACW Funding Requirements </a:t>
            </a:r>
            <a:r>
              <a:rPr lang="en-GB" sz="1286" dirty="0">
                <a:latin typeface="Faricy New Rg" panose="020B0503000000020004" pitchFamily="34" charset="0"/>
              </a:rPr>
              <a:t>proforma (which focuses on our three Key Measures of Success plus one additional item) and </a:t>
            </a:r>
            <a:r>
              <a:rPr lang="en-GB" sz="1286" b="1" dirty="0">
                <a:latin typeface="Faricy New Rg" panose="020B0503000000020004" pitchFamily="34" charset="0"/>
              </a:rPr>
              <a:t>our internal reporting requirements </a:t>
            </a:r>
            <a:r>
              <a:rPr lang="en-GB" sz="1286" dirty="0">
                <a:latin typeface="Faricy New Rg" panose="020B0503000000020004" pitchFamily="34" charset="0"/>
              </a:rPr>
              <a:t>on both the organisational impact and outcomes we hope to achieve, plus our </a:t>
            </a:r>
            <a:r>
              <a:rPr lang="en-GB" sz="1286" b="1" dirty="0">
                <a:latin typeface="Faricy New Rg" panose="020B0503000000020004" pitchFamily="34" charset="0"/>
              </a:rPr>
              <a:t>operational Measures of Success </a:t>
            </a:r>
            <a:r>
              <a:rPr lang="en-GB" sz="1286" dirty="0">
                <a:latin typeface="Faricy New Rg" panose="020B0503000000020004" pitchFamily="34" charset="0"/>
              </a:rPr>
              <a:t>and </a:t>
            </a:r>
            <a:r>
              <a:rPr lang="en-GB" sz="1286" b="1" dirty="0">
                <a:latin typeface="Faricy New Rg" panose="020B0503000000020004" pitchFamily="34" charset="0"/>
              </a:rPr>
              <a:t>Learning Points</a:t>
            </a:r>
            <a:r>
              <a:rPr lang="en-GB" sz="1286" dirty="0">
                <a:latin typeface="Faricy New Rg" panose="020B0503000000020004" pitchFamily="34" charset="0"/>
              </a:rPr>
              <a:t>. </a:t>
            </a:r>
          </a:p>
          <a:p>
            <a:pPr fontAlgn="base">
              <a:lnSpc>
                <a:spcPct val="120000"/>
              </a:lnSpc>
            </a:pPr>
            <a:r>
              <a:rPr lang="en-GB" sz="1286" dirty="0">
                <a:latin typeface="Faricy New Rg" panose="020B0503000000020004" pitchFamily="34" charset="0"/>
              </a:rPr>
              <a:t>The targets featured are </a:t>
            </a:r>
            <a:r>
              <a:rPr lang="en-GB" sz="1286" b="1" dirty="0">
                <a:latin typeface="Faricy New Rg" panose="020B0503000000020004" pitchFamily="34" charset="0"/>
              </a:rPr>
              <a:t>for year 2 </a:t>
            </a:r>
            <a:r>
              <a:rPr lang="en-GB" sz="1286" dirty="0">
                <a:latin typeface="Faricy New Rg" panose="020B0503000000020004" pitchFamily="34" charset="0"/>
              </a:rPr>
              <a:t>(2020/2021) of the 4-year lifespan of the 2019-2023 Strategic Plan. These targets represent our ambitions, linked to the projects in our current activity and operational programme and current demographic, political, economic and social trends. Some of our projects are dependent on sourcing additional external funding, and some may be adapted or become unfeasible during the development process. Some projects will be affected by factors outside our direct control. For these reasons</a:t>
            </a:r>
            <a:r>
              <a:rPr lang="en-GB" sz="1286" b="1" dirty="0">
                <a:latin typeface="Faricy New Rg" panose="020B0503000000020004" pitchFamily="34" charset="0"/>
              </a:rPr>
              <a:t>, these targets are a forecast of what success will look like and may be subject to reasoned revision</a:t>
            </a:r>
            <a:r>
              <a:rPr lang="en-GB" sz="1286" dirty="0">
                <a:latin typeface="Faricy New Rg" panose="020B0503000000020004" pitchFamily="34" charset="0"/>
              </a:rPr>
              <a:t>.</a:t>
            </a:r>
          </a:p>
          <a:p>
            <a:pPr fontAlgn="base">
              <a:lnSpc>
                <a:spcPct val="120000"/>
              </a:lnSpc>
            </a:pPr>
            <a:r>
              <a:rPr lang="en-GB" sz="1286" dirty="0">
                <a:latin typeface="Faricy New Rg" panose="020B0503000000020004" pitchFamily="34" charset="0"/>
              </a:rPr>
              <a:t>The SLT receives this report plus another at a more granular project level which focuses on monthly progress towards project KPIs and project learning points. The Management Board can request to see this as required and may choose to do so periodically as best practice.</a:t>
            </a:r>
          </a:p>
          <a:p>
            <a:pPr fontAlgn="base">
              <a:lnSpc>
                <a:spcPct val="120000"/>
              </a:lnSpc>
            </a:pPr>
            <a:r>
              <a:rPr lang="en-GB" sz="1286" dirty="0">
                <a:latin typeface="Faricy New Rg" panose="020B0503000000020004" pitchFamily="34" charset="0"/>
              </a:rPr>
              <a:t>This </a:t>
            </a:r>
            <a:r>
              <a:rPr lang="en-GB" sz="1286" b="1" dirty="0">
                <a:solidFill>
                  <a:schemeClr val="bg1"/>
                </a:solidFill>
                <a:latin typeface="Faricy New Rg" panose="020B0503000000020004" pitchFamily="34" charset="0"/>
              </a:rPr>
              <a:t>report contains updated targets for 2020/2021</a:t>
            </a:r>
            <a:r>
              <a:rPr lang="en-GB" sz="1286" b="1" dirty="0">
                <a:latin typeface="Faricy New Rg" panose="020B0503000000020004" pitchFamily="34" charset="0"/>
              </a:rPr>
              <a:t>. </a:t>
            </a:r>
            <a:r>
              <a:rPr lang="en-GB" sz="1286" dirty="0">
                <a:latin typeface="Faricy New Rg" panose="020B0503000000020004" pitchFamily="34" charset="0"/>
              </a:rPr>
              <a:t>We considered our progress in year 1 alongside the uncertainty of our activity programme as a result of COVID-19 to distinguish a new set of organisational goals for year 2. In addition, rather than offering an accumulated progress, for this report </a:t>
            </a:r>
            <a:r>
              <a:rPr lang="en-GB" sz="1286" b="1" dirty="0">
                <a:latin typeface="Faricy New Rg" panose="020B0503000000020004" pitchFamily="34" charset="0"/>
              </a:rPr>
              <a:t>we have instead provided an explanation </a:t>
            </a:r>
            <a:r>
              <a:rPr lang="en-GB" sz="1286" dirty="0">
                <a:latin typeface="Faricy New Rg" panose="020B0503000000020004" pitchFamily="34" charset="0"/>
              </a:rPr>
              <a:t>for the altered targets. </a:t>
            </a:r>
            <a:endParaRPr lang="en-GB" sz="1100" dirty="0">
              <a:latin typeface="Faricy New Rg" panose="020B0503000000020004" pitchFamily="34" charset="0"/>
            </a:endParaRPr>
          </a:p>
        </p:txBody>
      </p:sp>
      <p:sp>
        <p:nvSpPr>
          <p:cNvPr id="8" name="Rectangle 7">
            <a:extLst>
              <a:ext uri="{FF2B5EF4-FFF2-40B4-BE49-F238E27FC236}">
                <a16:creationId xmlns:a16="http://schemas.microsoft.com/office/drawing/2014/main" id="{455149F1-205C-4A84-AF0D-AD79AD46BFBF}"/>
              </a:ext>
            </a:extLst>
          </p:cNvPr>
          <p:cNvSpPr/>
          <p:nvPr/>
        </p:nvSpPr>
        <p:spPr>
          <a:xfrm>
            <a:off x="329622" y="147179"/>
            <a:ext cx="5766378" cy="5755422"/>
          </a:xfrm>
          <a:prstGeom prst="rect">
            <a:avLst/>
          </a:prstGeom>
        </p:spPr>
        <p:txBody>
          <a:bodyPr wrap="square" lIns="91440" tIns="45720" rIns="91440" bIns="45720" anchor="t">
            <a:spAutoFit/>
          </a:bodyPr>
          <a:lstStyle/>
          <a:p>
            <a:pPr fontAlgn="base"/>
            <a:r>
              <a:rPr lang="en-GB" sz="3200" b="1" dirty="0">
                <a:solidFill>
                  <a:srgbClr val="ECA8B7"/>
                </a:solidFill>
                <a:latin typeface="Faricy New Rg" panose="020B0503000000020004" pitchFamily="34" charset="0"/>
                <a:ea typeface="Times New Roman" panose="02020603050405020304" pitchFamily="18" charset="0"/>
                <a:cs typeface="Calibri" panose="020F0502020204030204" pitchFamily="34" charset="0"/>
              </a:rPr>
              <a:t>Contents	</a:t>
            </a:r>
            <a:r>
              <a:rPr lang="en-GB" sz="2000" b="1" dirty="0">
                <a:solidFill>
                  <a:srgbClr val="E8A6B3"/>
                </a:solidFill>
                <a:latin typeface="Faricy New Rg" panose="020B0503000000020004" pitchFamily="34" charset="0"/>
                <a:ea typeface="Times New Roman" panose="02020603050405020304" pitchFamily="18" charset="0"/>
                <a:cs typeface="Calibri" panose="020F0502020204030204" pitchFamily="34" charset="0"/>
              </a:rPr>
              <a:t>	</a:t>
            </a:r>
            <a:r>
              <a:rPr lang="en-GB" sz="2000" b="1" dirty="0">
                <a:solidFill>
                  <a:srgbClr val="FF914D"/>
                </a:solidFill>
                <a:latin typeface="Faricy New Rg" panose="020B0503000000020004" pitchFamily="34" charset="0"/>
                <a:ea typeface="Times New Roman" panose="02020603050405020304" pitchFamily="18" charset="0"/>
                <a:cs typeface="Calibri" panose="020F0502020204030204" pitchFamily="34" charset="0"/>
              </a:rPr>
              <a:t>						</a:t>
            </a:r>
            <a:endParaRPr lang="en-GB" sz="2000" b="1" dirty="0">
              <a:solidFill>
                <a:srgbClr val="FF914D"/>
              </a:solidFill>
              <a:latin typeface="Faricy New Rg" panose="020B0503000000020004" pitchFamily="34" charset="0"/>
              <a:ea typeface="Calibri" panose="020F0502020204030204" pitchFamily="34" charset="0"/>
              <a:cs typeface="Times New Roman" panose="02020603050405020304" pitchFamily="18" charset="0"/>
            </a:endParaRPr>
          </a:p>
          <a:p>
            <a:pPr lvl="0" fontAlgn="base">
              <a:spcAft>
                <a:spcPts val="0"/>
              </a:spcAft>
            </a:pPr>
            <a:endParaRPr lang="en-GB" sz="1400" b="1" dirty="0">
              <a:latin typeface="Faricy New Rg" panose="020B0503000000020004" pitchFamily="34" charset="0"/>
              <a:ea typeface="Times New Roman" panose="02020603050405020304" pitchFamily="18" charset="0"/>
              <a:cs typeface="Calibri" panose="020F0502020204030204" pitchFamily="34" charset="0"/>
            </a:endParaRPr>
          </a:p>
          <a:p>
            <a:pPr lvl="0" fontAlgn="base">
              <a:spcAft>
                <a:spcPts val="0"/>
              </a:spcAft>
            </a:pPr>
            <a:r>
              <a:rPr lang="en-GB" sz="1400" b="1" dirty="0">
                <a:latin typeface="Faricy New Rg" panose="020B0503000000020004" pitchFamily="34" charset="0"/>
                <a:ea typeface="Times New Roman" panose="02020603050405020304" pitchFamily="18" charset="0"/>
                <a:cs typeface="Calibri" panose="020F0502020204030204" pitchFamily="34" charset="0"/>
              </a:rPr>
              <a:t>Updates, Highlights &amp; Insights</a:t>
            </a:r>
          </a:p>
          <a:p>
            <a:pPr lvl="0" fontAlgn="base">
              <a:spcAft>
                <a:spcPts val="0"/>
              </a:spcAft>
            </a:pPr>
            <a:r>
              <a:rPr lang="en-GB" sz="1400" dirty="0">
                <a:latin typeface="Faricy New Rg"/>
                <a:ea typeface="Times New Roman" panose="02020603050405020304" pitchFamily="18" charset="0"/>
                <a:cs typeface="Calibri"/>
              </a:rPr>
              <a:t>COVID-19 Update…………………………………………………………….... 3</a:t>
            </a:r>
            <a:br>
              <a:rPr lang="en-GB" sz="1400" b="1" dirty="0">
                <a:latin typeface="Faricy New Rg" panose="020B0503000000020004" pitchFamily="34" charset="0"/>
                <a:ea typeface="Times New Roman" panose="02020603050405020304" pitchFamily="18" charset="0"/>
                <a:cs typeface="Calibri" panose="020F0502020204030204" pitchFamily="34" charset="0"/>
              </a:rPr>
            </a:br>
            <a:r>
              <a:rPr lang="en-GB" sz="1400" dirty="0">
                <a:latin typeface="Faricy New Rg"/>
                <a:ea typeface="Times New Roman" panose="02020603050405020304" pitchFamily="18" charset="0"/>
                <a:cs typeface="Calibri"/>
              </a:rPr>
              <a:t>Organisational, Activity and Operational Highlights……………….. 4</a:t>
            </a:r>
          </a:p>
          <a:p>
            <a:pPr lvl="0" fontAlgn="base">
              <a:spcAft>
                <a:spcPts val="0"/>
              </a:spcAft>
            </a:pPr>
            <a:endParaRPr lang="en-GB" sz="1400" b="1" dirty="0">
              <a:latin typeface="Faricy New Rg" panose="020B0503000000020004" pitchFamily="34" charset="0"/>
              <a:ea typeface="Times New Roman" panose="02020603050405020304" pitchFamily="18" charset="0"/>
              <a:cs typeface="Calibri" panose="020F0502020204030204" pitchFamily="34" charset="0"/>
            </a:endParaRPr>
          </a:p>
          <a:p>
            <a:pPr lvl="0" fontAlgn="base">
              <a:spcAft>
                <a:spcPts val="0"/>
              </a:spcAft>
            </a:pPr>
            <a:endParaRPr lang="en-GB" sz="1400" b="1" dirty="0">
              <a:latin typeface="Faricy New Rg" panose="020B0503000000020004" pitchFamily="34" charset="0"/>
              <a:ea typeface="Times New Roman" panose="02020603050405020304" pitchFamily="18" charset="0"/>
              <a:cs typeface="Calibri" panose="020F0502020204030204" pitchFamily="34" charset="0"/>
            </a:endParaRPr>
          </a:p>
          <a:p>
            <a:pPr fontAlgn="base"/>
            <a:r>
              <a:rPr lang="en-GB" sz="1400" b="1" dirty="0">
                <a:latin typeface="Faricy New Rg"/>
                <a:ea typeface="Times New Roman" panose="02020603050405020304" pitchFamily="18" charset="0"/>
                <a:cs typeface="Calibri"/>
              </a:rPr>
              <a:t>Organisational Impact</a:t>
            </a:r>
            <a:r>
              <a:rPr lang="en-GB" sz="1400" dirty="0">
                <a:latin typeface="Faricy New Rg"/>
                <a:ea typeface="Times New Roman" panose="02020603050405020304" pitchFamily="18" charset="0"/>
                <a:cs typeface="Calibri"/>
              </a:rPr>
              <a:t> </a:t>
            </a:r>
            <a:br>
              <a:rPr lang="en-GB" sz="1400" dirty="0">
                <a:latin typeface="Faricy New Rg" panose="020B0503000000020004" pitchFamily="34" charset="0"/>
                <a:ea typeface="Times New Roman" panose="02020603050405020304" pitchFamily="18" charset="0"/>
                <a:cs typeface="Calibri" panose="020F0502020204030204" pitchFamily="34" charset="0"/>
              </a:rPr>
            </a:br>
            <a:r>
              <a:rPr lang="en-GB" sz="1400" dirty="0">
                <a:latin typeface="Faricy New Rg"/>
                <a:ea typeface="Times New Roman" panose="02020603050405020304" pitchFamily="18" charset="0"/>
                <a:cs typeface="Calibri"/>
              </a:rPr>
              <a:t>The long-term change we will generate for Wales…………………. 7</a:t>
            </a:r>
            <a:br>
              <a:rPr lang="en-GB" sz="1400" dirty="0">
                <a:latin typeface="Faricy New Rg" panose="020B0503000000020004" pitchFamily="34" charset="0"/>
                <a:ea typeface="Times New Roman" panose="02020603050405020304" pitchFamily="18" charset="0"/>
                <a:cs typeface="Calibri" panose="020F0502020204030204" pitchFamily="34" charset="0"/>
              </a:rPr>
            </a:br>
            <a:r>
              <a:rPr lang="en-GB" sz="1400" dirty="0">
                <a:latin typeface="Faricy New Rg"/>
                <a:ea typeface="Times New Roman" panose="02020603050405020304" pitchFamily="18" charset="0"/>
                <a:cs typeface="Calibri"/>
              </a:rPr>
              <a:t> </a:t>
            </a:r>
          </a:p>
          <a:p>
            <a:pPr lvl="0" fontAlgn="base">
              <a:spcAft>
                <a:spcPts val="0"/>
              </a:spcAft>
            </a:pPr>
            <a:endParaRPr lang="en-GB" sz="1400" dirty="0">
              <a:latin typeface="Faricy New Rg" panose="020B0503000000020004" pitchFamily="34" charset="0"/>
              <a:ea typeface="Times New Roman" panose="02020603050405020304" pitchFamily="18" charset="0"/>
              <a:cs typeface="Calibri" panose="020F0502020204030204" pitchFamily="34" charset="0"/>
            </a:endParaRPr>
          </a:p>
          <a:p>
            <a:pPr lvl="0" fontAlgn="base">
              <a:spcAft>
                <a:spcPts val="0"/>
              </a:spcAft>
            </a:pPr>
            <a:r>
              <a:rPr lang="en-GB" sz="1400" b="1" dirty="0">
                <a:latin typeface="Faricy New Rg"/>
                <a:ea typeface="Times New Roman" panose="02020603050405020304" pitchFamily="18" charset="0"/>
                <a:cs typeface="Calibri"/>
              </a:rPr>
              <a:t>Organisational Outcomes</a:t>
            </a:r>
            <a:br>
              <a:rPr lang="en-GB" sz="1400" dirty="0">
                <a:latin typeface="Faricy New Rg" panose="020B0503000000020004" pitchFamily="34" charset="0"/>
                <a:ea typeface="Times New Roman" panose="02020603050405020304" pitchFamily="18" charset="0"/>
                <a:cs typeface="Calibri" panose="020F0502020204030204" pitchFamily="34" charset="0"/>
              </a:rPr>
            </a:br>
            <a:r>
              <a:rPr lang="en-GB" sz="1400" dirty="0">
                <a:latin typeface="Faricy New Rg"/>
                <a:ea typeface="Times New Roman" panose="02020603050405020304" pitchFamily="18" charset="0"/>
                <a:cs typeface="Calibri"/>
              </a:rPr>
              <a:t>The mid-term changes we will generate for our clients…………… 7</a:t>
            </a:r>
            <a:endParaRPr lang="en-GB" sz="1400" dirty="0">
              <a:latin typeface="Faricy New Rg" panose="020B0503000000020004" pitchFamily="34" charset="0"/>
              <a:ea typeface="Times New Roman" panose="02020603050405020304" pitchFamily="18" charset="0"/>
              <a:cs typeface="Calibri" panose="020F0502020204030204" pitchFamily="34" charset="0"/>
            </a:endParaRPr>
          </a:p>
          <a:p>
            <a:pPr lvl="0" fontAlgn="base">
              <a:spcAft>
                <a:spcPts val="0"/>
              </a:spcAft>
            </a:pPr>
            <a:endParaRPr lang="en-GB" sz="1400" dirty="0">
              <a:latin typeface="Faricy New Rg" panose="020B0503000000020004" pitchFamily="34" charset="0"/>
              <a:ea typeface="Times New Roman" panose="02020603050405020304" pitchFamily="18" charset="0"/>
              <a:cs typeface="Calibri" panose="020F0502020204030204" pitchFamily="34" charset="0"/>
            </a:endParaRPr>
          </a:p>
          <a:p>
            <a:pPr lvl="0" fontAlgn="base">
              <a:spcAft>
                <a:spcPts val="0"/>
              </a:spcAft>
            </a:pPr>
            <a:endParaRPr lang="en-GB" sz="1400" dirty="0">
              <a:latin typeface="Faricy New Rg" panose="020B0503000000020004" pitchFamily="34" charset="0"/>
              <a:ea typeface="Times New Roman" panose="02020603050405020304" pitchFamily="18" charset="0"/>
              <a:cs typeface="Calibri" panose="020F0502020204030204" pitchFamily="34" charset="0"/>
            </a:endParaRPr>
          </a:p>
          <a:p>
            <a:pPr fontAlgn="base"/>
            <a:r>
              <a:rPr lang="en-GB" sz="1400" b="1" dirty="0">
                <a:latin typeface="Faricy New Rg" panose="020B0503000000020004" pitchFamily="34" charset="0"/>
                <a:ea typeface="Times New Roman" panose="02020603050405020304" pitchFamily="18" charset="0"/>
                <a:cs typeface="Calibri" panose="020F0502020204030204" pitchFamily="34" charset="0"/>
              </a:rPr>
              <a:t>Organisational Outputs</a:t>
            </a:r>
            <a:endParaRPr lang="en-GB" sz="1400" dirty="0">
              <a:latin typeface="Faricy New Rg" panose="020B0503000000020004" pitchFamily="34" charset="0"/>
              <a:ea typeface="Times New Roman" panose="02020603050405020304" pitchFamily="18" charset="0"/>
              <a:cs typeface="Calibri" panose="020F0502020204030204" pitchFamily="34" charset="0"/>
            </a:endParaRPr>
          </a:p>
          <a:p>
            <a:pPr fontAlgn="base"/>
            <a:r>
              <a:rPr lang="en-GB" sz="1400" dirty="0">
                <a:latin typeface="Faricy New Rg"/>
                <a:ea typeface="Times New Roman" panose="02020603050405020304" pitchFamily="18" charset="0"/>
                <a:cs typeface="Calibri"/>
              </a:rPr>
              <a:t>Key Measures of Success relating to our Activity Pillars…………...  8</a:t>
            </a:r>
            <a:br>
              <a:rPr lang="en-GB" sz="1400" dirty="0">
                <a:latin typeface="Faricy New Rg"/>
                <a:ea typeface="Times New Roman" panose="02020603050405020304" pitchFamily="18" charset="0"/>
                <a:cs typeface="Calibri"/>
              </a:rPr>
            </a:br>
            <a:r>
              <a:rPr lang="en-GB" sz="1400" dirty="0">
                <a:latin typeface="Faricy New Rg"/>
                <a:ea typeface="Times New Roman" panose="02020603050405020304" pitchFamily="18" charset="0"/>
                <a:cs typeface="Calibri"/>
              </a:rPr>
              <a:t>Measures of Success relating to our Operational Priorities………  11</a:t>
            </a:r>
          </a:p>
          <a:p>
            <a:pPr lvl="0" fontAlgn="base">
              <a:spcAft>
                <a:spcPts val="0"/>
              </a:spcAft>
            </a:pPr>
            <a:endParaRPr lang="en-GB" sz="1400" dirty="0">
              <a:latin typeface="Faricy New Rg" panose="020B0503000000020004" pitchFamily="34" charset="0"/>
              <a:ea typeface="Times New Roman" panose="02020603050405020304" pitchFamily="18" charset="0"/>
              <a:cs typeface="Calibri" panose="020F0502020204030204" pitchFamily="34" charset="0"/>
            </a:endParaRPr>
          </a:p>
          <a:p>
            <a:pPr lvl="0" fontAlgn="base">
              <a:spcAft>
                <a:spcPts val="0"/>
              </a:spcAft>
            </a:pPr>
            <a:endParaRPr lang="en-GB" sz="1400" dirty="0">
              <a:latin typeface="Faricy New Rg" panose="020B0503000000020004" pitchFamily="34" charset="0"/>
              <a:ea typeface="Times New Roman" panose="02020603050405020304" pitchFamily="18" charset="0"/>
              <a:cs typeface="Calibri" panose="020F0502020204030204" pitchFamily="34" charset="0"/>
            </a:endParaRPr>
          </a:p>
          <a:p>
            <a:pPr lvl="0" fontAlgn="base">
              <a:spcAft>
                <a:spcPts val="0"/>
              </a:spcAft>
            </a:pPr>
            <a:r>
              <a:rPr lang="en-GB" sz="1400" b="1" dirty="0">
                <a:latin typeface="Faricy New Rg" panose="020B0503000000020004" pitchFamily="34" charset="0"/>
                <a:ea typeface="Times New Roman" panose="02020603050405020304" pitchFamily="18" charset="0"/>
                <a:cs typeface="Calibri" panose="020F0502020204030204" pitchFamily="34" charset="0"/>
              </a:rPr>
              <a:t>Evaluation </a:t>
            </a:r>
          </a:p>
          <a:p>
            <a:pPr fontAlgn="base"/>
            <a:r>
              <a:rPr lang="en-GB" sz="1400" dirty="0">
                <a:latin typeface="Faricy New Rg"/>
                <a:ea typeface="Times New Roman" panose="02020603050405020304" pitchFamily="18" charset="0"/>
                <a:cs typeface="Calibri"/>
              </a:rPr>
              <a:t>Organisational &amp; Operational Learning Points……………………..   16</a:t>
            </a:r>
            <a:endParaRPr lang="en-GB" sz="1400" dirty="0">
              <a:latin typeface="Faricy New Rg" panose="020B0503000000020004" pitchFamily="34" charset="0"/>
              <a:ea typeface="Times New Roman" panose="02020603050405020304" pitchFamily="18" charset="0"/>
              <a:cs typeface="Calibri" panose="020F0502020204030204" pitchFamily="34" charset="0"/>
            </a:endParaRPr>
          </a:p>
          <a:p>
            <a:pPr fontAlgn="base"/>
            <a:r>
              <a:rPr lang="en-GB" sz="1400" dirty="0">
                <a:latin typeface="Faricy New Rg"/>
                <a:ea typeface="Times New Roman" panose="02020603050405020304" pitchFamily="18" charset="0"/>
                <a:cs typeface="Calibri"/>
              </a:rPr>
              <a:t>Activity Learning Points……………………………………………..  17</a:t>
            </a:r>
          </a:p>
          <a:p>
            <a:pPr lvl="0" fontAlgn="base">
              <a:spcAft>
                <a:spcPts val="0"/>
              </a:spcAft>
            </a:pPr>
            <a:endParaRPr lang="en-GB" sz="1400" b="1" dirty="0">
              <a:latin typeface="Faricy New Rg" panose="020B05030000000200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084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5" descr="A picture containing indoor, cake, table, display&#10;&#10;Description automatically generated">
            <a:extLst>
              <a:ext uri="{FF2B5EF4-FFF2-40B4-BE49-F238E27FC236}">
                <a16:creationId xmlns:a16="http://schemas.microsoft.com/office/drawing/2014/main" id="{E30728EC-C212-44B0-BF14-D33B840EBB36}"/>
              </a:ext>
            </a:extLst>
          </p:cNvPr>
          <p:cNvPicPr>
            <a:picLocks noChangeAspect="1"/>
          </p:cNvPicPr>
          <p:nvPr/>
        </p:nvPicPr>
        <p:blipFill rotWithShape="1">
          <a:blip r:embed="rId3">
            <a:extLst>
              <a:ext uri="{28A0092B-C50C-407E-A947-70E740481C1C}">
                <a14:useLocalDpi xmlns:a14="http://schemas.microsoft.com/office/drawing/2010/main" val="0"/>
              </a:ext>
            </a:extLst>
          </a:blip>
          <a:srcRect l="29714" t="-1309" r="25082" b="-1"/>
          <a:stretch/>
        </p:blipFill>
        <p:spPr>
          <a:xfrm>
            <a:off x="7539095" y="-93977"/>
            <a:ext cx="4652905" cy="6951977"/>
          </a:xfrm>
          <a:prstGeom prst="rect">
            <a:avLst/>
          </a:prstGeom>
        </p:spPr>
      </p:pic>
      <p:sp>
        <p:nvSpPr>
          <p:cNvPr id="8" name="Rectangle 7">
            <a:extLst>
              <a:ext uri="{FF2B5EF4-FFF2-40B4-BE49-F238E27FC236}">
                <a16:creationId xmlns:a16="http://schemas.microsoft.com/office/drawing/2014/main" id="{853D149A-EC5E-DF4A-9336-594AD8AA0566}"/>
              </a:ext>
            </a:extLst>
          </p:cNvPr>
          <p:cNvSpPr/>
          <p:nvPr/>
        </p:nvSpPr>
        <p:spPr>
          <a:xfrm>
            <a:off x="351903" y="314131"/>
            <a:ext cx="6900922" cy="6194003"/>
          </a:xfrm>
          <a:prstGeom prst="rect">
            <a:avLst/>
          </a:prstGeom>
        </p:spPr>
        <p:txBody>
          <a:bodyPr wrap="square">
            <a:spAutoFit/>
          </a:bodyPr>
          <a:lstStyle/>
          <a:p>
            <a:pPr fontAlgn="base"/>
            <a:r>
              <a:rPr lang="en-GB" sz="3200" b="1" dirty="0">
                <a:solidFill>
                  <a:srgbClr val="ECA8B7"/>
                </a:solidFill>
                <a:latin typeface="Faricy New Rg" panose="020B0503000000020004" pitchFamily="34" charset="0"/>
                <a:ea typeface="Times New Roman" panose="02020603050405020304" pitchFamily="18" charset="0"/>
                <a:cs typeface="Calibri" panose="020F0502020204030204" pitchFamily="34" charset="0"/>
              </a:rPr>
              <a:t>COVID-19 </a:t>
            </a:r>
            <a:r>
              <a:rPr lang="en-GB" sz="3200" dirty="0">
                <a:solidFill>
                  <a:srgbClr val="ECA8B7"/>
                </a:solidFill>
                <a:latin typeface="Faricy New Rg" panose="020B0503000000020004" pitchFamily="34" charset="0"/>
                <a:ea typeface="Times New Roman" panose="02020603050405020304" pitchFamily="18" charset="0"/>
                <a:cs typeface="Calibri" panose="020F0502020204030204" pitchFamily="34" charset="0"/>
              </a:rPr>
              <a:t>Update</a:t>
            </a:r>
            <a:endParaRPr lang="en-GB" sz="2000" b="1" dirty="0">
              <a:solidFill>
                <a:srgbClr val="ECA8B7"/>
              </a:solidFill>
              <a:latin typeface="Faricy New Rg" panose="020B0503000000020004" pitchFamily="34" charset="0"/>
              <a:ea typeface="Calibri" panose="020F0502020204030204" pitchFamily="34" charset="0"/>
              <a:cs typeface="Times New Roman" panose="02020603050405020304" pitchFamily="18" charset="0"/>
            </a:endParaRPr>
          </a:p>
          <a:p>
            <a:pPr lvl="0" fontAlgn="base">
              <a:spcAft>
                <a:spcPts val="0"/>
              </a:spcAft>
            </a:pPr>
            <a:endParaRPr lang="en-GB" sz="1400" b="1" dirty="0">
              <a:latin typeface="Faricy New Rg" panose="020B0503000000020004" pitchFamily="34" charset="0"/>
              <a:ea typeface="Times New Roman" panose="02020603050405020304" pitchFamily="18" charset="0"/>
              <a:cs typeface="Calibri" panose="020F0502020204030204" pitchFamily="34" charset="0"/>
            </a:endParaRPr>
          </a:p>
          <a:p>
            <a:pPr lvl="0" fontAlgn="base">
              <a:spcAft>
                <a:spcPts val="0"/>
              </a:spcAft>
            </a:pPr>
            <a:r>
              <a:rPr lang="en-GB" sz="1400" b="1" dirty="0">
                <a:solidFill>
                  <a:srgbClr val="303032"/>
                </a:solidFill>
                <a:latin typeface="Faricy New Rg" panose="020B0503000000020004" pitchFamily="34" charset="0"/>
                <a:ea typeface="Calibri" panose="020F0502020204030204" pitchFamily="34" charset="0"/>
                <a:cs typeface="Calibri" panose="020F0502020204030204" pitchFamily="34" charset="0"/>
              </a:rPr>
              <a:t>We have remained resilient and responsive during the COVID-19 crisis. </a:t>
            </a:r>
          </a:p>
          <a:p>
            <a:pPr lvl="0" fontAlgn="base">
              <a:spcAft>
                <a:spcPts val="0"/>
              </a:spcAft>
            </a:pPr>
            <a:endParaRPr lang="en-GB" sz="1250" dirty="0">
              <a:solidFill>
                <a:srgbClr val="303032"/>
              </a:solidFill>
              <a:latin typeface="Faricy New Rg" panose="020B0503000000020004" pitchFamily="34" charset="0"/>
              <a:ea typeface="Calibri" panose="020F0502020204030204" pitchFamily="34" charset="0"/>
              <a:cs typeface="Calibri" panose="020F0502020204030204" pitchFamily="34" charset="0"/>
            </a:endParaRPr>
          </a:p>
          <a:p>
            <a:pPr fontAlgn="base"/>
            <a:r>
              <a:rPr lang="en-GB" sz="1200" dirty="0">
                <a:solidFill>
                  <a:srgbClr val="303032"/>
                </a:solidFill>
                <a:latin typeface="Faricy New Rg" panose="020B0503000000020004" pitchFamily="34" charset="0"/>
                <a:ea typeface="Calibri" panose="020F0502020204030204" pitchFamily="34" charset="0"/>
                <a:cs typeface="Calibri" panose="020F0502020204030204" pitchFamily="34" charset="0"/>
              </a:rPr>
              <a:t>Although we initially postponed much our activity, we continued to inspire communities, develop writers and celebrate the literary culture of Wales by adapting some existing projects to fit new delivery methods, as well as developing new initiates to fit altered client needs.</a:t>
            </a:r>
          </a:p>
          <a:p>
            <a:pPr fontAlgn="base"/>
            <a:endParaRPr lang="en-GB" sz="1200" dirty="0">
              <a:solidFill>
                <a:srgbClr val="303032"/>
              </a:solidFill>
              <a:latin typeface="Faricy New Rg" panose="020B0503000000020004" pitchFamily="34" charset="0"/>
              <a:ea typeface="Calibri" panose="020F0502020204030204" pitchFamily="34" charset="0"/>
              <a:cs typeface="Calibri" panose="020F0502020204030204" pitchFamily="34" charset="0"/>
            </a:endParaRPr>
          </a:p>
          <a:p>
            <a:pPr lvl="0" fontAlgn="base">
              <a:spcAft>
                <a:spcPts val="0"/>
              </a:spcAft>
            </a:pPr>
            <a:r>
              <a:rPr lang="en-GB" sz="1200" dirty="0">
                <a:solidFill>
                  <a:srgbClr val="303032"/>
                </a:solidFill>
                <a:latin typeface="Faricy New Rg" panose="020B0503000000020004" pitchFamily="34" charset="0"/>
                <a:ea typeface="Calibri" panose="020F0502020204030204" pitchFamily="34" charset="0"/>
                <a:cs typeface="Calibri" panose="020F0502020204030204" pitchFamily="34" charset="0"/>
              </a:rPr>
              <a:t>Our </a:t>
            </a:r>
            <a:r>
              <a:rPr lang="en-GB" sz="1200" b="1" dirty="0">
                <a:solidFill>
                  <a:srgbClr val="303032"/>
                </a:solidFill>
                <a:latin typeface="Faricy New Rg" panose="020B0503000000020004" pitchFamily="34" charset="0"/>
                <a:ea typeface="Calibri" panose="020F0502020204030204" pitchFamily="34" charset="0"/>
                <a:cs typeface="Calibri" panose="020F0502020204030204" pitchFamily="34" charset="0"/>
              </a:rPr>
              <a:t>Children’s Laureates </a:t>
            </a:r>
            <a:r>
              <a:rPr lang="en-GB" sz="1200" dirty="0">
                <a:solidFill>
                  <a:srgbClr val="303032"/>
                </a:solidFill>
                <a:latin typeface="Faricy New Rg" panose="020B0503000000020004" pitchFamily="34" charset="0"/>
                <a:ea typeface="Calibri" panose="020F0502020204030204" pitchFamily="34" charset="0"/>
                <a:cs typeface="Calibri" panose="020F0502020204030204" pitchFamily="34" charset="0"/>
              </a:rPr>
              <a:t>continued to engage and inspire the children of Wales through exciting weekly challenges. The laureates have also been involved in a variety high-profile events, such as the celebration of 20 years of Bardd</a:t>
            </a:r>
            <a:r>
              <a:rPr lang="en-GB" sz="1200" b="1" dirty="0">
                <a:solidFill>
                  <a:srgbClr val="303032"/>
                </a:solidFill>
                <a:latin typeface="Faricy New Rg" panose="020B0503000000020004" pitchFamily="34" charset="0"/>
                <a:ea typeface="Calibri" panose="020F0502020204030204" pitchFamily="34" charset="0"/>
                <a:cs typeface="Calibri" panose="020F0502020204030204" pitchFamily="34" charset="0"/>
              </a:rPr>
              <a:t> </a:t>
            </a:r>
            <a:r>
              <a:rPr lang="en-GB" sz="1200" dirty="0">
                <a:solidFill>
                  <a:srgbClr val="303032"/>
                </a:solidFill>
                <a:latin typeface="Faricy New Rg" panose="020B0503000000020004" pitchFamily="34" charset="0"/>
                <a:ea typeface="Calibri" panose="020F0502020204030204" pitchFamily="34" charset="0"/>
                <a:cs typeface="Calibri" panose="020F0502020204030204" pitchFamily="34" charset="0"/>
              </a:rPr>
              <a:t>Plant Cymru at </a:t>
            </a:r>
            <a:r>
              <a:rPr lang="en-GB" sz="1200" b="1" dirty="0">
                <a:solidFill>
                  <a:srgbClr val="303032"/>
                </a:solidFill>
                <a:latin typeface="Faricy New Rg" panose="020B0503000000020004" pitchFamily="34" charset="0"/>
                <a:ea typeface="Calibri" panose="020F0502020204030204" pitchFamily="34" charset="0"/>
                <a:cs typeface="Calibri" panose="020F0502020204030204" pitchFamily="34" charset="0"/>
              </a:rPr>
              <a:t>Tafwyl</a:t>
            </a:r>
            <a:r>
              <a:rPr lang="en-GB" sz="1200" dirty="0">
                <a:solidFill>
                  <a:srgbClr val="303032"/>
                </a:solidFill>
                <a:latin typeface="Faricy New Rg" panose="020B0503000000020004" pitchFamily="34" charset="0"/>
                <a:ea typeface="Calibri" panose="020F0502020204030204" pitchFamily="34" charset="0"/>
                <a:cs typeface="Calibri" panose="020F0502020204030204" pitchFamily="34" charset="0"/>
              </a:rPr>
              <a:t>, and a feature on our Children’s Laurate in </a:t>
            </a:r>
            <a:r>
              <a:rPr lang="en-GB" sz="1200" b="1" dirty="0">
                <a:solidFill>
                  <a:srgbClr val="303032"/>
                </a:solidFill>
                <a:latin typeface="Faricy New Rg" panose="020B0503000000020004" pitchFamily="34" charset="0"/>
                <a:ea typeface="Calibri" panose="020F0502020204030204" pitchFamily="34" charset="0"/>
                <a:cs typeface="Calibri" panose="020F0502020204030204" pitchFamily="34" charset="0"/>
              </a:rPr>
              <a:t>The Bookseller</a:t>
            </a:r>
            <a:r>
              <a:rPr lang="en-GB" sz="1200" dirty="0">
                <a:solidFill>
                  <a:srgbClr val="303032"/>
                </a:solidFill>
                <a:latin typeface="Faricy New Rg" panose="020B0503000000020004" pitchFamily="34" charset="0"/>
                <a:ea typeface="Calibri" panose="020F0502020204030204" pitchFamily="34" charset="0"/>
                <a:cs typeface="Calibri" panose="020F0502020204030204" pitchFamily="34" charset="0"/>
              </a:rPr>
              <a:t>.</a:t>
            </a:r>
          </a:p>
          <a:p>
            <a:pPr lvl="0" fontAlgn="base">
              <a:spcAft>
                <a:spcPts val="0"/>
              </a:spcAft>
            </a:pPr>
            <a:endParaRPr lang="en-GB" sz="1200" dirty="0">
              <a:solidFill>
                <a:srgbClr val="303032"/>
              </a:solidFill>
              <a:latin typeface="Faricy New Rg" panose="020B0503000000020004" pitchFamily="34" charset="0"/>
              <a:ea typeface="Calibri" panose="020F0502020204030204" pitchFamily="34" charset="0"/>
              <a:cs typeface="Calibri" panose="020F0502020204030204" pitchFamily="34" charset="0"/>
            </a:endParaRPr>
          </a:p>
          <a:p>
            <a:pPr lvl="0" fontAlgn="base">
              <a:spcAft>
                <a:spcPts val="0"/>
              </a:spcAft>
            </a:pPr>
            <a:r>
              <a:rPr lang="en-GB" sz="1200" dirty="0">
                <a:solidFill>
                  <a:srgbClr val="303032"/>
                </a:solidFill>
                <a:latin typeface="Faricy New Rg" panose="020B0503000000020004" pitchFamily="34" charset="0"/>
                <a:ea typeface="Calibri" panose="020F0502020204030204" pitchFamily="34" charset="0"/>
                <a:cs typeface="Calibri" panose="020F0502020204030204" pitchFamily="34" charset="0"/>
              </a:rPr>
              <a:t>We </a:t>
            </a:r>
            <a:r>
              <a:rPr lang="en-GB" sz="1200" b="1" dirty="0">
                <a:solidFill>
                  <a:srgbClr val="303032"/>
                </a:solidFill>
                <a:latin typeface="Faricy New Rg" panose="020B0503000000020004" pitchFamily="34" charset="0"/>
                <a:ea typeface="Calibri" panose="020F0502020204030204" pitchFamily="34" charset="0"/>
                <a:cs typeface="Calibri" panose="020F0502020204030204" pitchFamily="34" charset="0"/>
              </a:rPr>
              <a:t>commissioned 20 writers </a:t>
            </a:r>
            <a:r>
              <a:rPr lang="en-GB" sz="1200" dirty="0">
                <a:solidFill>
                  <a:srgbClr val="303032"/>
                </a:solidFill>
                <a:latin typeface="Faricy New Rg" panose="020B0503000000020004" pitchFamily="34" charset="0"/>
                <a:ea typeface="Calibri" panose="020F0502020204030204" pitchFamily="34" charset="0"/>
                <a:cs typeface="Calibri" panose="020F0502020204030204" pitchFamily="34" charset="0"/>
              </a:rPr>
              <a:t>from a range of backgrounds and  career levels to deliver content to entertain, inspire and educate creative audiences and writers across Wales. From </a:t>
            </a:r>
            <a:r>
              <a:rPr lang="en-GB" sz="1200" b="1" dirty="0">
                <a:solidFill>
                  <a:srgbClr val="303032"/>
                </a:solidFill>
                <a:latin typeface="Faricy New Rg" panose="020B05030000000200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poet interviews </a:t>
            </a:r>
            <a:r>
              <a:rPr lang="en-GB" sz="1200" dirty="0">
                <a:solidFill>
                  <a:srgbClr val="303032"/>
                </a:solidFill>
                <a:latin typeface="Faricy New Rg" panose="020B0503000000020004" pitchFamily="34" charset="0"/>
                <a:ea typeface="Calibri" panose="020F0502020204030204" pitchFamily="34" charset="0"/>
                <a:cs typeface="Calibri" panose="020F0502020204030204" pitchFamily="34" charset="0"/>
              </a:rPr>
              <a:t>on YouTube, an </a:t>
            </a:r>
            <a:r>
              <a:rPr lang="en-GB" sz="1200" b="1" dirty="0">
                <a:solidFill>
                  <a:srgbClr val="303032"/>
                </a:solidFill>
                <a:latin typeface="Faricy New Rg" panose="020B05030000000200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interdisciplinary remix </a:t>
            </a:r>
            <a:r>
              <a:rPr lang="en-GB" sz="1200" dirty="0">
                <a:solidFill>
                  <a:srgbClr val="303032"/>
                </a:solidFill>
                <a:latin typeface="Faricy New Rg" panose="020B0503000000020004" pitchFamily="34" charset="0"/>
                <a:ea typeface="Calibri" panose="020F0502020204030204" pitchFamily="34" charset="0"/>
                <a:cs typeface="Calibri" panose="020F0502020204030204" pitchFamily="34" charset="0"/>
              </a:rPr>
              <a:t>on race and identity and masterclasses on </a:t>
            </a:r>
            <a:r>
              <a:rPr lang="en-GB" sz="1200" b="1" dirty="0">
                <a:solidFill>
                  <a:srgbClr val="303032"/>
                </a:solidFill>
                <a:latin typeface="Faricy New Rg" panose="020B05030000000200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how to get an agent</a:t>
            </a:r>
            <a:r>
              <a:rPr lang="en-GB" sz="1200" dirty="0">
                <a:solidFill>
                  <a:srgbClr val="303032"/>
                </a:solidFill>
                <a:latin typeface="Faricy New Rg" panose="020B0503000000020004" pitchFamily="34" charset="0"/>
                <a:ea typeface="Calibri" panose="020F0502020204030204" pitchFamily="34" charset="0"/>
                <a:cs typeface="Calibri" panose="020F0502020204030204" pitchFamily="34" charset="0"/>
              </a:rPr>
              <a:t>, the artistic creators have stimulated literary activity for a variety of audiences to access. The active commissions have already reached over </a:t>
            </a:r>
            <a:r>
              <a:rPr lang="en-GB" sz="1200" b="1" dirty="0">
                <a:solidFill>
                  <a:srgbClr val="303032"/>
                </a:solidFill>
                <a:latin typeface="Faricy New Rg" panose="020B0503000000020004" pitchFamily="34" charset="0"/>
                <a:ea typeface="Calibri" panose="020F0502020204030204" pitchFamily="34" charset="0"/>
                <a:cs typeface="Calibri" panose="020F0502020204030204" pitchFamily="34" charset="0"/>
              </a:rPr>
              <a:t>500 people</a:t>
            </a:r>
            <a:r>
              <a:rPr lang="en-GB" sz="1200" dirty="0">
                <a:solidFill>
                  <a:srgbClr val="303032"/>
                </a:solidFill>
                <a:latin typeface="Faricy New Rg" panose="020B0503000000020004" pitchFamily="34" charset="0"/>
                <a:ea typeface="Calibri" panose="020F0502020204030204" pitchFamily="34" charset="0"/>
                <a:cs typeface="Calibri" panose="020F0502020204030204" pitchFamily="34" charset="0"/>
              </a:rPr>
              <a:t>, and our communications promotions have earned over </a:t>
            </a:r>
            <a:r>
              <a:rPr lang="en-GB" sz="1200" b="1" dirty="0">
                <a:solidFill>
                  <a:srgbClr val="303032"/>
                </a:solidFill>
                <a:latin typeface="Faricy New Rg" panose="020B0503000000020004" pitchFamily="34" charset="0"/>
                <a:ea typeface="Calibri" panose="020F0502020204030204" pitchFamily="34" charset="0"/>
                <a:cs typeface="Calibri" panose="020F0502020204030204" pitchFamily="34" charset="0"/>
              </a:rPr>
              <a:t>50,000 impressions</a:t>
            </a:r>
            <a:r>
              <a:rPr lang="en-GB" sz="1200" dirty="0">
                <a:solidFill>
                  <a:srgbClr val="303032"/>
                </a:solidFill>
                <a:latin typeface="Faricy New Rg" panose="020B0503000000020004" pitchFamily="34" charset="0"/>
                <a:ea typeface="Calibri" panose="020F0502020204030204" pitchFamily="34" charset="0"/>
                <a:cs typeface="Calibri" panose="020F0502020204030204" pitchFamily="34" charset="0"/>
              </a:rPr>
              <a:t> across our main social media channels. </a:t>
            </a:r>
          </a:p>
          <a:p>
            <a:pPr lvl="0" fontAlgn="base">
              <a:spcAft>
                <a:spcPts val="0"/>
              </a:spcAft>
            </a:pPr>
            <a:endParaRPr lang="en-GB" sz="1200" dirty="0">
              <a:solidFill>
                <a:srgbClr val="303032"/>
              </a:solidFill>
              <a:latin typeface="Faricy New Rg" panose="020B0503000000020004" pitchFamily="34" charset="0"/>
              <a:ea typeface="Calibri" panose="020F0502020204030204" pitchFamily="34" charset="0"/>
              <a:cs typeface="Calibri" panose="020F0502020204030204" pitchFamily="34" charset="0"/>
            </a:endParaRPr>
          </a:p>
          <a:p>
            <a:pPr fontAlgn="base"/>
            <a:r>
              <a:rPr lang="en-GB" sz="1200" b="1" dirty="0">
                <a:solidFill>
                  <a:srgbClr val="303032"/>
                </a:solidFill>
                <a:latin typeface="Faricy New Rg" panose="020B0503000000020004" pitchFamily="34" charset="0"/>
                <a:ea typeface="Calibri" panose="020F0502020204030204" pitchFamily="34" charset="0"/>
                <a:cs typeface="Calibri" panose="020F0502020204030204" pitchFamily="34" charset="0"/>
              </a:rPr>
              <a:t>T</a:t>
            </a:r>
            <a:r>
              <a:rPr lang="en-GB" sz="1200" b="1" dirty="0">
                <a:solidFill>
                  <a:srgbClr val="303032"/>
                </a:solidFill>
                <a:latin typeface="Faricy New Rg" panose="020B0503000000020004" pitchFamily="34" charset="0"/>
              </a:rPr>
              <a:t>ŷ Newydd Writing Centre </a:t>
            </a:r>
            <a:r>
              <a:rPr lang="en-GB" sz="1200" dirty="0">
                <a:solidFill>
                  <a:srgbClr val="303032"/>
                </a:solidFill>
                <a:latin typeface="Faricy New Rg" panose="020B0503000000020004" pitchFamily="34" charset="0"/>
              </a:rPr>
              <a:t>has remained closed, but we have continued to programme activity associated with our valued brand.  New initiatives include the launch of the first ever </a:t>
            </a:r>
            <a:r>
              <a:rPr lang="en-GB" sz="1200" b="1" dirty="0">
                <a:solidFill>
                  <a:srgbClr val="303032"/>
                </a:solidFill>
                <a:latin typeface="Faricy New Rg" panose="020B0503000000020004" pitchFamily="34" charset="0"/>
              </a:rPr>
              <a:t>Virtual Courses </a:t>
            </a:r>
            <a:r>
              <a:rPr lang="en-GB" sz="1200" dirty="0">
                <a:solidFill>
                  <a:srgbClr val="303032"/>
                </a:solidFill>
                <a:latin typeface="Faricy New Rg" panose="020B0503000000020004" pitchFamily="34" charset="0"/>
              </a:rPr>
              <a:t>offered at a low-cost to ensure widened accessibility. Within two weeks of the announcement, we received </a:t>
            </a:r>
            <a:r>
              <a:rPr lang="en-GB" sz="1200" b="1" dirty="0">
                <a:solidFill>
                  <a:srgbClr val="303032"/>
                </a:solidFill>
                <a:latin typeface="Faricy New Rg" panose="020B0503000000020004" pitchFamily="34" charset="0"/>
              </a:rPr>
              <a:t>over 50 bookings</a:t>
            </a:r>
            <a:r>
              <a:rPr lang="en-GB" sz="1200" dirty="0">
                <a:solidFill>
                  <a:srgbClr val="303032"/>
                </a:solidFill>
                <a:latin typeface="Faricy New Rg" panose="020B0503000000020004" pitchFamily="34" charset="0"/>
              </a:rPr>
              <a:t>. The short courses feature some of Wales’ best writers including </a:t>
            </a:r>
            <a:r>
              <a:rPr lang="en-GB" sz="1200" i="1" dirty="0">
                <a:solidFill>
                  <a:srgbClr val="303032"/>
                </a:solidFill>
                <a:latin typeface="Faricy New Rg" panose="020B0503000000020004" pitchFamily="34" charset="0"/>
              </a:rPr>
              <a:t>Sunday Times</a:t>
            </a:r>
            <a:r>
              <a:rPr lang="en-GB" sz="1200" dirty="0">
                <a:solidFill>
                  <a:srgbClr val="303032"/>
                </a:solidFill>
                <a:latin typeface="Faricy New Rg" panose="020B0503000000020004" pitchFamily="34" charset="0"/>
              </a:rPr>
              <a:t> bestselling psychological thriller writer, Clare Mackintosh, who’s course sold </a:t>
            </a:r>
            <a:r>
              <a:rPr lang="en-GB" sz="1200" b="1" dirty="0">
                <a:solidFill>
                  <a:srgbClr val="303032"/>
                </a:solidFill>
                <a:latin typeface="Faricy New Rg" panose="020B0503000000020004" pitchFamily="34" charset="0"/>
              </a:rPr>
              <a:t>out in under 24 hours. </a:t>
            </a:r>
            <a:endParaRPr lang="en-GB" sz="1200" dirty="0">
              <a:solidFill>
                <a:srgbClr val="303032"/>
              </a:solidFill>
              <a:latin typeface="Faricy New Rg" panose="020B0503000000020004" pitchFamily="34" charset="0"/>
            </a:endParaRPr>
          </a:p>
          <a:p>
            <a:pPr fontAlgn="base"/>
            <a:endParaRPr lang="en-GB" sz="1200" dirty="0">
              <a:solidFill>
                <a:srgbClr val="303032"/>
              </a:solidFill>
              <a:latin typeface="Faricy New Rg" panose="020B0503000000020004" pitchFamily="34" charset="0"/>
              <a:ea typeface="Calibri" panose="020F0502020204030204" pitchFamily="34" charset="0"/>
              <a:cs typeface="Calibri" panose="020F0502020204030204" pitchFamily="34" charset="0"/>
            </a:endParaRPr>
          </a:p>
          <a:p>
            <a:pPr fontAlgn="base"/>
            <a:r>
              <a:rPr lang="en-GB" sz="1200" dirty="0">
                <a:solidFill>
                  <a:srgbClr val="303032"/>
                </a:solidFill>
                <a:latin typeface="Faricy New Rg" panose="020B0503000000020004" pitchFamily="34" charset="0"/>
                <a:ea typeface="Calibri" panose="020F0502020204030204" pitchFamily="34" charset="0"/>
                <a:cs typeface="Calibri" panose="020F0502020204030204" pitchFamily="34" charset="0"/>
              </a:rPr>
              <a:t>Finally, we are in the final stages of </a:t>
            </a:r>
            <a:r>
              <a:rPr lang="en-GB" sz="1200" b="1" dirty="0">
                <a:solidFill>
                  <a:srgbClr val="303032"/>
                </a:solidFill>
                <a:latin typeface="Faricy New Rg" panose="020B0503000000020004" pitchFamily="34" charset="0"/>
                <a:ea typeface="Calibri" panose="020F0502020204030204" pitchFamily="34" charset="0"/>
                <a:cs typeface="Calibri" panose="020F0502020204030204" pitchFamily="34" charset="0"/>
              </a:rPr>
              <a:t>working with BBC Wales </a:t>
            </a:r>
            <a:r>
              <a:rPr lang="en-GB" sz="1200" dirty="0">
                <a:solidFill>
                  <a:srgbClr val="303032"/>
                </a:solidFill>
                <a:latin typeface="Faricy New Rg" panose="020B0503000000020004" pitchFamily="34" charset="0"/>
                <a:ea typeface="Calibri" panose="020F0502020204030204" pitchFamily="34" charset="0"/>
                <a:cs typeface="Calibri" panose="020F0502020204030204" pitchFamily="34" charset="0"/>
              </a:rPr>
              <a:t>to announce the </a:t>
            </a:r>
            <a:r>
              <a:rPr lang="en-GB" sz="1200" b="1" dirty="0">
                <a:solidFill>
                  <a:srgbClr val="303032"/>
                </a:solidFill>
                <a:latin typeface="Faricy New Rg" panose="020B0503000000020004" pitchFamily="34" charset="0"/>
                <a:ea typeface="Calibri" panose="020F0502020204030204" pitchFamily="34" charset="0"/>
                <a:cs typeface="Calibri" panose="020F0502020204030204" pitchFamily="34" charset="0"/>
              </a:rPr>
              <a:t>Wales Book of the Year </a:t>
            </a:r>
            <a:r>
              <a:rPr lang="en-GB" sz="1200" dirty="0">
                <a:solidFill>
                  <a:srgbClr val="303032"/>
                </a:solidFill>
                <a:latin typeface="Faricy New Rg" panose="020B0503000000020004" pitchFamily="34" charset="0"/>
                <a:ea typeface="Calibri" panose="020F0502020204030204" pitchFamily="34" charset="0"/>
                <a:cs typeface="Calibri" panose="020F0502020204030204" pitchFamily="34" charset="0"/>
              </a:rPr>
              <a:t>shortlist live on air. We will continue to work with partners to develop exciting content, including panel discussions, readings and interactive activities, to platform and engage the vibrant literary community here in Wales and beyond.</a:t>
            </a:r>
          </a:p>
        </p:txBody>
      </p:sp>
      <p:sp>
        <p:nvSpPr>
          <p:cNvPr id="4" name="Slide Number Placeholder 3">
            <a:extLst>
              <a:ext uri="{FF2B5EF4-FFF2-40B4-BE49-F238E27FC236}">
                <a16:creationId xmlns:a16="http://schemas.microsoft.com/office/drawing/2014/main" id="{3E21FD47-3FD2-4044-A230-1B18CA892D75}"/>
              </a:ext>
            </a:extLst>
          </p:cNvPr>
          <p:cNvSpPr>
            <a:spLocks noGrp="1"/>
          </p:cNvSpPr>
          <p:nvPr>
            <p:ph type="sldNum" sz="quarter" idx="12"/>
          </p:nvPr>
        </p:nvSpPr>
        <p:spPr/>
        <p:txBody>
          <a:bodyPr/>
          <a:lstStyle/>
          <a:p>
            <a:fld id="{E57F4297-ED00-4231-833B-F4A3A949EC3B}" type="slidenum">
              <a:rPr lang="en-GB" smtClean="0"/>
              <a:t>3</a:t>
            </a:fld>
            <a:endParaRPr lang="en-GB" dirty="0"/>
          </a:p>
        </p:txBody>
      </p:sp>
      <p:sp>
        <p:nvSpPr>
          <p:cNvPr id="7" name="Rectangle 6">
            <a:extLst>
              <a:ext uri="{FF2B5EF4-FFF2-40B4-BE49-F238E27FC236}">
                <a16:creationId xmlns:a16="http://schemas.microsoft.com/office/drawing/2014/main" id="{DB58FD5A-FF0E-6049-BA9C-C658FF98D21C}"/>
              </a:ext>
            </a:extLst>
          </p:cNvPr>
          <p:cNvSpPr/>
          <p:nvPr/>
        </p:nvSpPr>
        <p:spPr>
          <a:xfrm>
            <a:off x="8817429" y="6242050"/>
            <a:ext cx="3374571" cy="365125"/>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bg1"/>
                </a:solidFill>
                <a:latin typeface="Faricy New" panose="020B0503000000020004" pitchFamily="34" charset="0"/>
              </a:rPr>
              <a:t>Visitor World Map at T</a:t>
            </a:r>
            <a:r>
              <a:rPr lang="en-GB" sz="1100">
                <a:solidFill>
                  <a:schemeClr val="bg1"/>
                </a:solidFill>
              </a:rPr>
              <a:t>ŷ</a:t>
            </a:r>
            <a:r>
              <a:rPr lang="en-GB" sz="1100">
                <a:solidFill>
                  <a:schemeClr val="bg1"/>
                </a:solidFill>
                <a:latin typeface="Faricy New" panose="020B0503000000020004" pitchFamily="34" charset="0"/>
              </a:rPr>
              <a:t> Newydd Writing Centre</a:t>
            </a:r>
            <a:endParaRPr lang="en-GB" sz="1100" dirty="0">
              <a:solidFill>
                <a:schemeClr val="bg1"/>
              </a:solidFill>
              <a:latin typeface="Faricy New" panose="020B0503000000020004" pitchFamily="34" charset="0"/>
            </a:endParaRPr>
          </a:p>
        </p:txBody>
      </p:sp>
    </p:spTree>
    <p:extLst>
      <p:ext uri="{BB962C8B-B14F-4D97-AF65-F5344CB8AC3E}">
        <p14:creationId xmlns:p14="http://schemas.microsoft.com/office/powerpoint/2010/main" val="535667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DC4DF90C-1B3B-4C3C-A9DF-F41548C4169B}"/>
              </a:ext>
            </a:extLst>
          </p:cNvPr>
          <p:cNvSpPr>
            <a:spLocks noGrp="1"/>
          </p:cNvSpPr>
          <p:nvPr>
            <p:ph type="ctrTitle"/>
          </p:nvPr>
        </p:nvSpPr>
        <p:spPr>
          <a:xfrm>
            <a:off x="228600" y="294196"/>
            <a:ext cx="2776877" cy="542926"/>
          </a:xfrm>
        </p:spPr>
        <p:txBody>
          <a:bodyPr>
            <a:normAutofit fontScale="90000"/>
          </a:bodyPr>
          <a:lstStyle/>
          <a:p>
            <a:pPr algn="l" fontAlgn="base"/>
            <a:br>
              <a:rPr lang="en-GB" sz="2857" b="1" dirty="0">
                <a:solidFill>
                  <a:srgbClr val="ECA8B7"/>
                </a:solidFill>
                <a:latin typeface="Faricy New Rg" panose="020B0503000000020004" pitchFamily="34" charset="0"/>
              </a:rPr>
            </a:br>
            <a:br>
              <a:rPr lang="en-GB" sz="2857" b="1" dirty="0">
                <a:solidFill>
                  <a:srgbClr val="ECA8B7"/>
                </a:solidFill>
                <a:latin typeface="Faricy New Rg" panose="020B0503000000020004" pitchFamily="34" charset="0"/>
              </a:rPr>
            </a:br>
            <a:r>
              <a:rPr lang="en-GB" sz="2857" b="1" dirty="0">
                <a:solidFill>
                  <a:srgbClr val="ECA8B7"/>
                </a:solidFill>
                <a:latin typeface="Faricy New Rg" panose="020B0503000000020004" pitchFamily="34" charset="0"/>
              </a:rPr>
              <a:t>Highlights</a:t>
            </a:r>
          </a:p>
        </p:txBody>
      </p:sp>
      <p:sp>
        <p:nvSpPr>
          <p:cNvPr id="4" name="TextBox 3">
            <a:extLst>
              <a:ext uri="{FF2B5EF4-FFF2-40B4-BE49-F238E27FC236}">
                <a16:creationId xmlns:a16="http://schemas.microsoft.com/office/drawing/2014/main" id="{00DF5B12-442B-4409-8DA2-C7CE510FD51C}"/>
              </a:ext>
            </a:extLst>
          </p:cNvPr>
          <p:cNvSpPr txBox="1"/>
          <p:nvPr/>
        </p:nvSpPr>
        <p:spPr>
          <a:xfrm>
            <a:off x="228600" y="941552"/>
            <a:ext cx="6255996" cy="1586382"/>
          </a:xfrm>
          <a:prstGeom prst="rect">
            <a:avLst/>
          </a:prstGeom>
          <a:solidFill>
            <a:srgbClr val="ECA8B7"/>
          </a:solidFill>
          <a:ln>
            <a:noFill/>
          </a:ln>
        </p:spPr>
        <p:txBody>
          <a:bodyPr wrap="square" tIns="108000" rtlCol="0">
            <a:spAutoFit/>
          </a:bodyPr>
          <a:lstStyle/>
          <a:p>
            <a:r>
              <a:rPr lang="en-GB" sz="1600" b="1" dirty="0">
                <a:solidFill>
                  <a:schemeClr val="bg1"/>
                </a:solidFill>
                <a:latin typeface="Faricy New Rg" panose="020B0503000000020004" pitchFamily="34" charset="0"/>
                <a:ea typeface="Times New Roman" panose="02020603050405020304" pitchFamily="18" charset="0"/>
                <a:cs typeface="Calibri" panose="020F0502020204030204" pitchFamily="34" charset="0"/>
              </a:rPr>
              <a:t>Organisational </a:t>
            </a:r>
          </a:p>
          <a:p>
            <a:endParaRPr lang="en-GB" sz="1600" b="1" dirty="0">
              <a:solidFill>
                <a:schemeClr val="bg1"/>
              </a:solidFill>
              <a:latin typeface="Faricy New Rg" panose="020B0503000000020004" pitchFamily="34" charset="0"/>
              <a:ea typeface="Times New Roman" panose="02020603050405020304" pitchFamily="18" charset="0"/>
              <a:cs typeface="Calibri" panose="020F0502020204030204" pitchFamily="34" charset="0"/>
            </a:endParaRPr>
          </a:p>
          <a:p>
            <a:pPr marL="171450" indent="-171450">
              <a:buFont typeface="Arial" panose="020B0604020202020204" pitchFamily="34" charset="0"/>
              <a:buChar char="•"/>
            </a:pPr>
            <a:r>
              <a:rPr lang="en-GB" sz="1100" dirty="0">
                <a:latin typeface="Faricy New Rg" panose="020B0503000000020004" pitchFamily="34" charset="0"/>
              </a:rPr>
              <a:t>We c</a:t>
            </a:r>
            <a:r>
              <a:rPr lang="en-GB" sz="1100" b="0" i="0" dirty="0">
                <a:effectLst/>
                <a:latin typeface="Faricy New Rg" panose="020B0503000000020004" pitchFamily="34" charset="0"/>
              </a:rPr>
              <a:t>ontributed</a:t>
            </a:r>
            <a:r>
              <a:rPr lang="en-GB" sz="1100" b="1" i="0" dirty="0">
                <a:effectLst/>
                <a:latin typeface="Faricy New Rg" panose="020B0503000000020004" pitchFamily="34" charset="0"/>
              </a:rPr>
              <a:t> 50% of our earmarked lottery funding </a:t>
            </a:r>
            <a:r>
              <a:rPr lang="en-GB" sz="1100" b="0" i="0" dirty="0">
                <a:effectLst/>
                <a:latin typeface="Faricy New Rg" panose="020B0503000000020004" pitchFamily="34" charset="0"/>
              </a:rPr>
              <a:t>for 2020-2021 to the Arts Council of Wales’ Arts Resilience Fund in response to the COVID-19 crisis. </a:t>
            </a:r>
          </a:p>
          <a:p>
            <a:endParaRPr lang="en-GB" sz="1600" b="1" dirty="0">
              <a:solidFill>
                <a:schemeClr val="bg1"/>
              </a:solidFill>
              <a:latin typeface="Faricy New Rg" panose="020B0503000000020004" pitchFamily="34" charset="0"/>
              <a:cs typeface="Calibri" panose="020F0502020204030204" pitchFamily="34" charset="0"/>
            </a:endParaRPr>
          </a:p>
          <a:p>
            <a:pPr marL="171450" indent="-171450">
              <a:buFont typeface="Arial" panose="020B0604020202020204" pitchFamily="34" charset="0"/>
              <a:buChar char="•"/>
            </a:pPr>
            <a:r>
              <a:rPr lang="en-GB" sz="1100" dirty="0">
                <a:latin typeface="Faricy New Rg" panose="020B0503000000020004" pitchFamily="34" charset="0"/>
                <a:cs typeface="Calibri" panose="020F0502020204030204" pitchFamily="34" charset="0"/>
              </a:rPr>
              <a:t>We provided in-kind support and funding to the </a:t>
            </a:r>
            <a:r>
              <a:rPr lang="en-GB" sz="1100" b="1" dirty="0">
                <a:latin typeface="Faricy New Rg" panose="020B0503000000020004" pitchFamily="34" charset="0"/>
                <a:cs typeface="Calibri" panose="020F0502020204030204" pitchFamily="34" charset="0"/>
              </a:rPr>
              <a:t>Wales, Race and Culture Task Force</a:t>
            </a:r>
            <a:r>
              <a:rPr lang="en-GB" sz="1100" dirty="0">
                <a:latin typeface="Faricy New Rg" panose="020B0503000000020004" pitchFamily="34" charset="0"/>
                <a:cs typeface="Calibri" panose="020F0502020204030204" pitchFamily="34" charset="0"/>
              </a:rPr>
              <a:t>, which aims to research, challenge and advise the arts and cultural sector on equality and diversity. </a:t>
            </a:r>
          </a:p>
          <a:p>
            <a:pPr marL="171450" indent="-171450">
              <a:buFont typeface="Arial" panose="020B0604020202020204" pitchFamily="34" charset="0"/>
              <a:buChar char="•"/>
            </a:pPr>
            <a:endParaRPr lang="en-GB" sz="100" dirty="0">
              <a:latin typeface="Faricy New Rg" panose="020B0503000000020004" pitchFamily="34" charset="0"/>
              <a:cs typeface="Calibri" panose="020F0502020204030204" pitchFamily="34" charset="0"/>
            </a:endParaRPr>
          </a:p>
        </p:txBody>
      </p:sp>
      <p:sp>
        <p:nvSpPr>
          <p:cNvPr id="5" name="TextBox 4">
            <a:extLst>
              <a:ext uri="{FF2B5EF4-FFF2-40B4-BE49-F238E27FC236}">
                <a16:creationId xmlns:a16="http://schemas.microsoft.com/office/drawing/2014/main" id="{FC123D12-A2DE-40C9-B6AD-578693DC374E}"/>
              </a:ext>
            </a:extLst>
          </p:cNvPr>
          <p:cNvSpPr txBox="1"/>
          <p:nvPr/>
        </p:nvSpPr>
        <p:spPr>
          <a:xfrm>
            <a:off x="228600" y="2616975"/>
            <a:ext cx="6255996" cy="4125539"/>
          </a:xfrm>
          <a:prstGeom prst="rect">
            <a:avLst/>
          </a:prstGeom>
          <a:solidFill>
            <a:srgbClr val="ECA8B7"/>
          </a:solidFill>
          <a:ln>
            <a:noFill/>
          </a:ln>
        </p:spPr>
        <p:txBody>
          <a:bodyPr wrap="square" tIns="108000" rIns="0" rtlCol="0">
            <a:spAutoFit/>
          </a:bodyPr>
          <a:lstStyle/>
          <a:p>
            <a:r>
              <a:rPr lang="en-GB" sz="1600" b="1" dirty="0">
                <a:solidFill>
                  <a:schemeClr val="bg1"/>
                </a:solidFill>
                <a:latin typeface="Faricy New Rg" panose="020B0503000000020004" pitchFamily="34" charset="0"/>
                <a:ea typeface="Times New Roman" panose="02020603050405020304" pitchFamily="18" charset="0"/>
                <a:cs typeface="Calibri" panose="020F0502020204030204" pitchFamily="34" charset="0"/>
              </a:rPr>
              <a:t>Activity</a:t>
            </a:r>
          </a:p>
          <a:p>
            <a:endParaRPr lang="en-GB" sz="1100" b="1" dirty="0">
              <a:latin typeface="Faricy New Rg" panose="020B0503000000020004" pitchFamily="34" charset="0"/>
              <a:cs typeface="Calibri" panose="020F0502020204030204" pitchFamily="34" charset="0"/>
            </a:endParaRPr>
          </a:p>
          <a:p>
            <a:pPr marL="285750" indent="-285750">
              <a:buFont typeface="Wingdings" panose="05000000000000000000" pitchFamily="2" charset="2"/>
              <a:buChar char="§"/>
            </a:pPr>
            <a:r>
              <a:rPr lang="en-GB" sz="1100" b="1" dirty="0">
                <a:latin typeface="Faricy New Rg" panose="020B0503000000020004" pitchFamily="34" charset="0"/>
                <a:cs typeface="Calibri" panose="020F0502020204030204" pitchFamily="34" charset="0"/>
              </a:rPr>
              <a:t>20 freelance writers commissioned </a:t>
            </a:r>
            <a:r>
              <a:rPr lang="en-GB" sz="1100" dirty="0">
                <a:latin typeface="Faricy New Rg" panose="020B0503000000020004" pitchFamily="34" charset="0"/>
                <a:cs typeface="Calibri" panose="020F0502020204030204" pitchFamily="34" charset="0"/>
              </a:rPr>
              <a:t>to devise and create original digital content and projects for audiences following two call-outs, the second in collaboration with the Royal College of Psychiatrists in Wales. </a:t>
            </a:r>
          </a:p>
          <a:p>
            <a:pPr marL="285750" indent="-285750">
              <a:buFont typeface="Wingdings" panose="05000000000000000000" pitchFamily="2" charset="2"/>
              <a:buChar char="§"/>
            </a:pPr>
            <a:endParaRPr lang="en-GB" sz="1100" dirty="0">
              <a:latin typeface="Faricy New Rg" panose="020B0503000000020004" pitchFamily="34" charset="0"/>
              <a:cs typeface="Calibri" panose="020F0502020204030204" pitchFamily="34" charset="0"/>
            </a:endParaRPr>
          </a:p>
          <a:p>
            <a:pPr marL="285750" indent="-285750">
              <a:buFont typeface="Wingdings" panose="05000000000000000000" pitchFamily="2" charset="2"/>
              <a:buChar char="§"/>
            </a:pPr>
            <a:r>
              <a:rPr lang="en-GB" sz="1100" b="1" dirty="0">
                <a:latin typeface="Faricy New Rg" panose="020B0503000000020004" pitchFamily="34" charset="0"/>
              </a:rPr>
              <a:t>Seven poets </a:t>
            </a:r>
            <a:r>
              <a:rPr lang="en-GB" sz="1100" dirty="0">
                <a:latin typeface="Faricy New Rg" panose="020B0503000000020004" pitchFamily="34" charset="0"/>
              </a:rPr>
              <a:t>awarded a place on our Digital Poetry Master Class with Gillian Clarke to celebrate the 30</a:t>
            </a:r>
            <a:r>
              <a:rPr lang="en-GB" sz="1100" baseline="30000" dirty="0">
                <a:latin typeface="Faricy New Rg" panose="020B0503000000020004" pitchFamily="34" charset="0"/>
              </a:rPr>
              <a:t>th</a:t>
            </a:r>
            <a:r>
              <a:rPr lang="en-GB" sz="1100" dirty="0">
                <a:latin typeface="Faricy New Rg" panose="020B0503000000020004" pitchFamily="34" charset="0"/>
              </a:rPr>
              <a:t> anniversary of </a:t>
            </a:r>
            <a:r>
              <a:rPr lang="en-GB" sz="1100" dirty="0" err="1">
                <a:latin typeface="Faricy New Rg" panose="020B0503000000020004" pitchFamily="34" charset="0"/>
              </a:rPr>
              <a:t>Tŷ</a:t>
            </a:r>
            <a:r>
              <a:rPr lang="en-GB" sz="1100" dirty="0">
                <a:latin typeface="Faricy New Rg" panose="020B0503000000020004" pitchFamily="34" charset="0"/>
              </a:rPr>
              <a:t> Newydd as the National Writing Centre of Wales.</a:t>
            </a:r>
          </a:p>
          <a:p>
            <a:pPr marL="285750" indent="-285750">
              <a:buFont typeface="Wingdings" panose="05000000000000000000" pitchFamily="2" charset="2"/>
              <a:buChar char="§"/>
            </a:pPr>
            <a:endParaRPr lang="en-GB" sz="1100" dirty="0">
              <a:latin typeface="Faricy New Rg" panose="020B0503000000020004" pitchFamily="34" charset="0"/>
            </a:endParaRPr>
          </a:p>
          <a:p>
            <a:pPr marL="285750" indent="-285750">
              <a:buFont typeface="Wingdings" panose="05000000000000000000" pitchFamily="2" charset="2"/>
              <a:buChar char="§"/>
            </a:pPr>
            <a:r>
              <a:rPr lang="en-GB" sz="1100" b="1" dirty="0" err="1">
                <a:latin typeface="Faricy New Rg" panose="020B0503000000020004" pitchFamily="34" charset="0"/>
              </a:rPr>
              <a:t>Bardd</a:t>
            </a:r>
            <a:r>
              <a:rPr lang="en-GB" sz="1100" b="1" dirty="0">
                <a:latin typeface="Faricy New Rg" panose="020B0503000000020004" pitchFamily="34" charset="0"/>
              </a:rPr>
              <a:t> Plant Cymru </a:t>
            </a:r>
            <a:r>
              <a:rPr lang="en-GB" sz="1100" dirty="0">
                <a:latin typeface="Faricy New Rg" panose="020B0503000000020004" pitchFamily="34" charset="0"/>
              </a:rPr>
              <a:t>scheme celebrates its 20</a:t>
            </a:r>
            <a:r>
              <a:rPr lang="en-GB" sz="1100" baseline="30000" dirty="0">
                <a:latin typeface="Faricy New Rg" panose="020B0503000000020004" pitchFamily="34" charset="0"/>
              </a:rPr>
              <a:t>th</a:t>
            </a:r>
            <a:r>
              <a:rPr lang="en-GB" sz="1100" dirty="0">
                <a:latin typeface="Faricy New Rg" panose="020B0503000000020004" pitchFamily="34" charset="0"/>
              </a:rPr>
              <a:t> anniversary with a lively discussion on experiences within the role with current laureate, </a:t>
            </a:r>
            <a:r>
              <a:rPr lang="en-GB" sz="1100" dirty="0" err="1">
                <a:latin typeface="Faricy New Rg" panose="020B0503000000020004" pitchFamily="34" charset="0"/>
              </a:rPr>
              <a:t>Gruffudd</a:t>
            </a:r>
            <a:r>
              <a:rPr lang="en-GB" sz="1100" dirty="0">
                <a:latin typeface="Faricy New Rg" panose="020B0503000000020004" pitchFamily="34" charset="0"/>
              </a:rPr>
              <a:t> Owen, and two former laureates </a:t>
            </a:r>
            <a:r>
              <a:rPr lang="en-GB" sz="1100" dirty="0" err="1">
                <a:latin typeface="Faricy New Rg" panose="020B0503000000020004" pitchFamily="34" charset="0"/>
              </a:rPr>
              <a:t>Casia</a:t>
            </a:r>
            <a:r>
              <a:rPr lang="en-GB" sz="1100" dirty="0">
                <a:latin typeface="Faricy New Rg" panose="020B0503000000020004" pitchFamily="34" charset="0"/>
              </a:rPr>
              <a:t> </a:t>
            </a:r>
            <a:r>
              <a:rPr lang="en-GB" sz="1100" dirty="0" err="1">
                <a:latin typeface="Faricy New Rg" panose="020B0503000000020004" pitchFamily="34" charset="0"/>
              </a:rPr>
              <a:t>Wiliam</a:t>
            </a:r>
            <a:r>
              <a:rPr lang="en-GB" sz="1100" dirty="0">
                <a:latin typeface="Faricy New Rg" panose="020B0503000000020004" pitchFamily="34" charset="0"/>
              </a:rPr>
              <a:t> and Ifor ap Glyn. </a:t>
            </a:r>
          </a:p>
          <a:p>
            <a:pPr marL="285750" indent="-285750">
              <a:buFont typeface="Wingdings" panose="05000000000000000000" pitchFamily="2" charset="2"/>
              <a:buChar char="§"/>
            </a:pPr>
            <a:endParaRPr lang="en-GB" sz="1100" dirty="0">
              <a:latin typeface="Faricy New Rg" panose="020B0503000000020004" pitchFamily="34" charset="0"/>
            </a:endParaRPr>
          </a:p>
          <a:p>
            <a:pPr marL="285750" indent="-285750">
              <a:buFont typeface="Wingdings" panose="05000000000000000000" pitchFamily="2" charset="2"/>
              <a:buChar char="§"/>
            </a:pPr>
            <a:r>
              <a:rPr lang="en-GB" sz="1100" b="1" dirty="0">
                <a:latin typeface="Faricy New Rg" panose="020B0503000000020004" pitchFamily="34" charset="0"/>
              </a:rPr>
              <a:t>Wales Book of the Year </a:t>
            </a:r>
            <a:r>
              <a:rPr lang="en-GB" sz="1100" dirty="0">
                <a:latin typeface="Faricy New Rg" panose="020B0503000000020004" pitchFamily="34" charset="0"/>
              </a:rPr>
              <a:t>announced to take place this summer in a new digital format. </a:t>
            </a:r>
          </a:p>
          <a:p>
            <a:pPr marL="285750" indent="-285750">
              <a:buFont typeface="Wingdings" panose="05000000000000000000" pitchFamily="2" charset="2"/>
              <a:buChar char="§"/>
            </a:pPr>
            <a:endParaRPr lang="en-GB" sz="1100" dirty="0">
              <a:latin typeface="Faricy New Rg" panose="020B0503000000020004" pitchFamily="34" charset="0"/>
            </a:endParaRPr>
          </a:p>
          <a:p>
            <a:pPr marL="285750" indent="-285750">
              <a:buFont typeface="Wingdings" panose="05000000000000000000" pitchFamily="2" charset="2"/>
              <a:buChar char="§"/>
            </a:pPr>
            <a:r>
              <a:rPr lang="en-GB" sz="1100" dirty="0">
                <a:latin typeface="Faricy New Rg" panose="020B0503000000020004" pitchFamily="34" charset="0"/>
              </a:rPr>
              <a:t>First ever programme of </a:t>
            </a:r>
            <a:r>
              <a:rPr lang="en-GB" sz="1100" b="1" dirty="0" err="1">
                <a:latin typeface="Faricy New Rg" panose="020B0503000000020004" pitchFamily="34" charset="0"/>
              </a:rPr>
              <a:t>Tŷ</a:t>
            </a:r>
            <a:r>
              <a:rPr lang="en-GB" sz="1100" b="1" dirty="0">
                <a:latin typeface="Faricy New Rg" panose="020B0503000000020004" pitchFamily="34" charset="0"/>
              </a:rPr>
              <a:t> Newydd</a:t>
            </a:r>
            <a:r>
              <a:rPr lang="en-GB" sz="1100" dirty="0">
                <a:latin typeface="Faricy New Rg" panose="020B0503000000020004" pitchFamily="34" charset="0"/>
              </a:rPr>
              <a:t> </a:t>
            </a:r>
            <a:r>
              <a:rPr lang="en-GB" sz="1100" b="1" dirty="0">
                <a:latin typeface="Faricy New Rg" panose="020B0503000000020004" pitchFamily="34" charset="0"/>
              </a:rPr>
              <a:t>Writing Centre </a:t>
            </a:r>
            <a:r>
              <a:rPr lang="en-GB" sz="1100" dirty="0">
                <a:latin typeface="Faricy New Rg" panose="020B0503000000020004" pitchFamily="34" charset="0"/>
              </a:rPr>
              <a:t>virtual courses for summer 2020 launched.</a:t>
            </a:r>
          </a:p>
          <a:p>
            <a:pPr marL="285750" indent="-285750">
              <a:buFont typeface="Wingdings" panose="05000000000000000000" pitchFamily="2" charset="2"/>
              <a:buChar char="§"/>
            </a:pPr>
            <a:endParaRPr lang="en-GB" sz="1100" dirty="0">
              <a:latin typeface="Faricy New Rg" panose="020B0503000000020004" pitchFamily="34" charset="0"/>
            </a:endParaRPr>
          </a:p>
          <a:p>
            <a:pPr marL="285750" indent="-285750">
              <a:buFont typeface="Wingdings" panose="05000000000000000000" pitchFamily="2" charset="2"/>
              <a:buChar char="§"/>
            </a:pPr>
            <a:r>
              <a:rPr lang="en-GB" sz="1100" dirty="0">
                <a:latin typeface="Faricy New Rg" panose="020B0503000000020004" pitchFamily="34" charset="0"/>
              </a:rPr>
              <a:t>Multilingual event ‘</a:t>
            </a:r>
            <a:r>
              <a:rPr lang="en-GB" sz="1100" b="1" dirty="0" err="1">
                <a:latin typeface="Faricy New Rg" panose="020B0503000000020004" pitchFamily="34" charset="0"/>
              </a:rPr>
              <a:t>Mothertongues</a:t>
            </a:r>
            <a:r>
              <a:rPr lang="en-GB" sz="1100" b="1" dirty="0">
                <a:latin typeface="Faricy New Rg" panose="020B0503000000020004" pitchFamily="34" charset="0"/>
              </a:rPr>
              <a:t>’ </a:t>
            </a:r>
            <a:r>
              <a:rPr lang="en-GB" sz="1100" dirty="0">
                <a:latin typeface="Faricy New Rg" panose="020B0503000000020004" pitchFamily="34" charset="0"/>
              </a:rPr>
              <a:t>delivered in collaboration with British Council Wales, Welsh Government and British Council Ireland at the </a:t>
            </a:r>
            <a:r>
              <a:rPr lang="en-GB" sz="1100" dirty="0" err="1">
                <a:latin typeface="Faricy New Rg" panose="020B0503000000020004" pitchFamily="34" charset="0"/>
              </a:rPr>
              <a:t>Cúirt</a:t>
            </a:r>
            <a:r>
              <a:rPr lang="en-GB" sz="1100" dirty="0">
                <a:latin typeface="Faricy New Rg" panose="020B0503000000020004" pitchFamily="34" charset="0"/>
              </a:rPr>
              <a:t> International Festival of Literature.</a:t>
            </a:r>
          </a:p>
          <a:p>
            <a:pPr marL="285750" indent="-285750">
              <a:buFont typeface="Wingdings" panose="05000000000000000000" pitchFamily="2" charset="2"/>
              <a:buChar char="§"/>
            </a:pPr>
            <a:endParaRPr lang="en-GB" sz="1100" dirty="0">
              <a:latin typeface="Faricy New Rg" panose="020B0503000000020004" pitchFamily="34" charset="0"/>
            </a:endParaRPr>
          </a:p>
          <a:p>
            <a:pPr marL="285750" indent="-285750">
              <a:buFont typeface="Wingdings" panose="05000000000000000000" pitchFamily="2" charset="2"/>
              <a:buChar char="§"/>
            </a:pPr>
            <a:r>
              <a:rPr lang="en-GB" sz="1100" dirty="0">
                <a:latin typeface="Faricy New Rg" panose="020B0503000000020004" pitchFamily="34" charset="0"/>
              </a:rPr>
              <a:t>New project cross-artform </a:t>
            </a:r>
            <a:r>
              <a:rPr lang="en-GB" sz="1100" b="1" dirty="0">
                <a:latin typeface="Faricy New Rg" panose="020B0503000000020004" pitchFamily="34" charset="0"/>
              </a:rPr>
              <a:t>‘Weave | </a:t>
            </a:r>
            <a:r>
              <a:rPr lang="en-GB" sz="1100" b="1" dirty="0" err="1">
                <a:latin typeface="Faricy New Rg" panose="020B0503000000020004" pitchFamily="34" charset="0"/>
              </a:rPr>
              <a:t>Plethu</a:t>
            </a:r>
            <a:r>
              <a:rPr lang="en-GB" sz="1100" dirty="0">
                <a:latin typeface="Faricy New Rg" panose="020B0503000000020004" pitchFamily="34" charset="0"/>
              </a:rPr>
              <a:t>’ launched in collaboration with National Dance Company Wales.</a:t>
            </a:r>
            <a:endParaRPr lang="en-GB" sz="1100" b="1" dirty="0">
              <a:latin typeface="Faricy New Rg" panose="020B0503000000020004" pitchFamily="34" charset="0"/>
            </a:endParaRPr>
          </a:p>
          <a:p>
            <a:pPr marL="285750" indent="-285750">
              <a:buFont typeface="Wingdings" panose="05000000000000000000" pitchFamily="2" charset="2"/>
              <a:buChar char="§"/>
            </a:pPr>
            <a:endParaRPr lang="en-GB" sz="1100" b="1" dirty="0">
              <a:latin typeface="Faricy New Rg" panose="020B0503000000020004" pitchFamily="34" charset="0"/>
            </a:endParaRPr>
          </a:p>
        </p:txBody>
      </p:sp>
      <p:sp>
        <p:nvSpPr>
          <p:cNvPr id="6" name="TextBox 5">
            <a:extLst>
              <a:ext uri="{FF2B5EF4-FFF2-40B4-BE49-F238E27FC236}">
                <a16:creationId xmlns:a16="http://schemas.microsoft.com/office/drawing/2014/main" id="{60307A6D-BE46-4AC6-9241-C6C4795D612E}"/>
              </a:ext>
            </a:extLst>
          </p:cNvPr>
          <p:cNvSpPr txBox="1"/>
          <p:nvPr/>
        </p:nvSpPr>
        <p:spPr>
          <a:xfrm>
            <a:off x="6670040" y="3878859"/>
            <a:ext cx="5293360" cy="2863655"/>
          </a:xfrm>
          <a:prstGeom prst="rect">
            <a:avLst/>
          </a:prstGeom>
          <a:solidFill>
            <a:srgbClr val="ECA8B7"/>
          </a:solidFill>
        </p:spPr>
        <p:txBody>
          <a:bodyPr wrap="square" lIns="72000" tIns="108000" rtlCol="0">
            <a:spAutoFit/>
          </a:bodyPr>
          <a:lstStyle/>
          <a:p>
            <a:r>
              <a:rPr lang="en-GB" sz="1600" b="1" dirty="0">
                <a:solidFill>
                  <a:schemeClr val="bg1"/>
                </a:solidFill>
                <a:latin typeface="Faricy New Rg" panose="020B0503000000020004" pitchFamily="34" charset="0"/>
                <a:ea typeface="Times New Roman" panose="02020603050405020304" pitchFamily="18" charset="0"/>
                <a:cs typeface="Calibri" panose="020F0502020204030204" pitchFamily="34" charset="0"/>
              </a:rPr>
              <a:t>Operational</a:t>
            </a:r>
          </a:p>
          <a:p>
            <a:endParaRPr lang="en-GB" sz="1100" dirty="0">
              <a:latin typeface="Faricy New Rg" panose="020B0503000000020004" pitchFamily="34" charset="0"/>
            </a:endParaRPr>
          </a:p>
          <a:p>
            <a:pPr marL="171450" indent="-171450">
              <a:buFont typeface="Arial" panose="020B0604020202020204" pitchFamily="34" charset="0"/>
              <a:buChar char="•"/>
            </a:pPr>
            <a:r>
              <a:rPr lang="en-GB" sz="1100" dirty="0">
                <a:latin typeface="Faricy New Rg" panose="020B0503000000020004" pitchFamily="34" charset="0"/>
              </a:rPr>
              <a:t>Literature Wales teamed up with Newport Mind and Community House, </a:t>
            </a:r>
            <a:r>
              <a:rPr lang="en-GB" sz="1100" dirty="0" err="1">
                <a:latin typeface="Faricy New Rg" panose="020B0503000000020004" pitchFamily="34" charset="0"/>
              </a:rPr>
              <a:t>Maindee</a:t>
            </a:r>
            <a:r>
              <a:rPr lang="en-GB" sz="1100" dirty="0">
                <a:latin typeface="Faricy New Rg" panose="020B0503000000020004" pitchFamily="34" charset="0"/>
              </a:rPr>
              <a:t> Youth Project on a Comic Relief funded project after a </a:t>
            </a:r>
            <a:r>
              <a:rPr lang="en-GB" sz="1100" b="1" dirty="0">
                <a:latin typeface="Faricy New Rg" panose="020B0503000000020004" pitchFamily="34" charset="0"/>
              </a:rPr>
              <a:t>successful fundraising bid. </a:t>
            </a:r>
          </a:p>
          <a:p>
            <a:endParaRPr lang="en-GB" sz="1100" b="1" dirty="0">
              <a:latin typeface="Faricy New Rg" panose="020B0503000000020004" pitchFamily="34" charset="0"/>
            </a:endParaRPr>
          </a:p>
          <a:p>
            <a:pPr marL="171450" indent="-171450">
              <a:buFont typeface="Arial" panose="020B0604020202020204" pitchFamily="34" charset="0"/>
              <a:buChar char="•"/>
            </a:pPr>
            <a:r>
              <a:rPr lang="en-GB" sz="1100" b="1" dirty="0">
                <a:latin typeface="Faricy New Rg" panose="020B0503000000020004" pitchFamily="34" charset="0"/>
              </a:rPr>
              <a:t>Stakeholder surveys </a:t>
            </a:r>
            <a:r>
              <a:rPr lang="en-GB" sz="1100" dirty="0">
                <a:latin typeface="Faricy New Rg" panose="020B0503000000020004" pitchFamily="34" charset="0"/>
              </a:rPr>
              <a:t>launched to gain audience insight into our response to COVID-19, general activity programme and Marketing &amp; Communications channels with over 460 responses.</a:t>
            </a:r>
          </a:p>
          <a:p>
            <a:pPr marL="171450" indent="-171450">
              <a:buFont typeface="Arial" panose="020B0604020202020204" pitchFamily="34" charset="0"/>
              <a:buChar char="•"/>
            </a:pPr>
            <a:endParaRPr lang="en-GB" sz="1100" dirty="0">
              <a:latin typeface="Faricy New Rg" panose="020B0503000000020004" pitchFamily="34" charset="0"/>
              <a:cs typeface="Calibri" panose="020F0502020204030204" pitchFamily="34" charset="0"/>
            </a:endParaRPr>
          </a:p>
          <a:p>
            <a:pPr marL="171450" indent="-171450">
              <a:buFont typeface="Arial" panose="020B0604020202020204" pitchFamily="34" charset="0"/>
              <a:buChar char="•"/>
            </a:pPr>
            <a:r>
              <a:rPr lang="en-GB" sz="1100" dirty="0">
                <a:latin typeface="Faricy New Rg" panose="020B0503000000020004" pitchFamily="34" charset="0"/>
                <a:cs typeface="Calibri" panose="020F0502020204030204" pitchFamily="34" charset="0"/>
              </a:rPr>
              <a:t>A range of </a:t>
            </a:r>
            <a:r>
              <a:rPr lang="en-GB" sz="1100" b="1" dirty="0">
                <a:latin typeface="Faricy New Rg" panose="020B0503000000020004" pitchFamily="34" charset="0"/>
                <a:cs typeface="Calibri" panose="020F0502020204030204" pitchFamily="34" charset="0"/>
              </a:rPr>
              <a:t>digital MARCOMMs resources created and distributed </a:t>
            </a:r>
            <a:r>
              <a:rPr lang="en-GB" sz="1100" dirty="0">
                <a:latin typeface="Faricy New Rg" panose="020B0503000000020004" pitchFamily="34" charset="0"/>
                <a:cs typeface="Calibri" panose="020F0502020204030204" pitchFamily="34" charset="0"/>
              </a:rPr>
              <a:t>to encourage children, young people and adults to share their lockdown reading activities.</a:t>
            </a:r>
          </a:p>
          <a:p>
            <a:pPr marL="171450" indent="-171450">
              <a:buFont typeface="Arial" panose="020B0604020202020204" pitchFamily="34" charset="0"/>
              <a:buChar char="•"/>
            </a:pPr>
            <a:endParaRPr lang="en-GB" sz="1100" dirty="0">
              <a:latin typeface="Faricy New Rg" panose="020B0503000000020004" pitchFamily="34" charset="0"/>
              <a:cs typeface="Calibri" panose="020F0502020204030204" pitchFamily="34" charset="0"/>
            </a:endParaRPr>
          </a:p>
          <a:p>
            <a:pPr marL="171450" indent="-171450">
              <a:buFont typeface="Arial" panose="020B0604020202020204" pitchFamily="34" charset="0"/>
              <a:buChar char="•"/>
            </a:pPr>
            <a:r>
              <a:rPr lang="en-GB" sz="1100" dirty="0">
                <a:latin typeface="Faricy New Rg" panose="020B0503000000020004" pitchFamily="34" charset="0"/>
                <a:cs typeface="Calibri" panose="020F0502020204030204" pitchFamily="34" charset="0"/>
              </a:rPr>
              <a:t>Successful 2 phase </a:t>
            </a:r>
            <a:r>
              <a:rPr lang="en-GB" sz="1100" b="1" dirty="0">
                <a:latin typeface="Faricy New Rg" panose="020B0503000000020004" pitchFamily="34" charset="0"/>
                <a:cs typeface="Calibri" panose="020F0502020204030204" pitchFamily="34" charset="0"/>
              </a:rPr>
              <a:t>fundraising pitches </a:t>
            </a:r>
            <a:r>
              <a:rPr lang="en-GB" sz="1100" dirty="0">
                <a:latin typeface="Faricy New Rg" panose="020B0503000000020004" pitchFamily="34" charset="0"/>
                <a:cs typeface="Calibri" panose="020F0502020204030204" pitchFamily="34" charset="0"/>
              </a:rPr>
              <a:t>submitted to Clwstwr for a video game development project based on Welsh literary myths and legends.  </a:t>
            </a:r>
          </a:p>
          <a:p>
            <a:pPr marL="171450" indent="-171450">
              <a:buFont typeface="Arial" panose="020B0604020202020204" pitchFamily="34" charset="0"/>
              <a:buChar char="•"/>
            </a:pPr>
            <a:endParaRPr lang="en-GB" sz="600" dirty="0">
              <a:solidFill>
                <a:srgbClr val="A0BDC3"/>
              </a:solidFill>
              <a:latin typeface="Faricy New Rg" panose="020B05030000000200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E2ABD350-5B7E-4FE8-B2DB-6D45E708DD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4" b="-1"/>
          <a:stretch/>
        </p:blipFill>
        <p:spPr bwMode="auto">
          <a:xfrm>
            <a:off x="6670039" y="941552"/>
            <a:ext cx="5275155" cy="281974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Online Balloon Party Carnival Celebration Vector For ...">
            <a:extLst>
              <a:ext uri="{FF2B5EF4-FFF2-40B4-BE49-F238E27FC236}">
                <a16:creationId xmlns:a16="http://schemas.microsoft.com/office/drawing/2014/main" id="{0F7144CB-443C-4A39-9811-9BD0188A8D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82240">
            <a:off x="11380147" y="3353866"/>
            <a:ext cx="578550" cy="814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691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large brick building with grass in front of a house&#10;&#10;Description automatically generated">
            <a:extLst>
              <a:ext uri="{FF2B5EF4-FFF2-40B4-BE49-F238E27FC236}">
                <a16:creationId xmlns:a16="http://schemas.microsoft.com/office/drawing/2014/main" id="{706409FF-2316-42AE-9F7A-CA52122DBAAE}"/>
              </a:ext>
            </a:extLst>
          </p:cNvPr>
          <p:cNvPicPr>
            <a:picLocks noChangeAspect="1"/>
          </p:cNvPicPr>
          <p:nvPr/>
        </p:nvPicPr>
        <p:blipFill rotWithShape="1">
          <a:blip r:embed="rId3">
            <a:extLst>
              <a:ext uri="{28A0092B-C50C-407E-A947-70E740481C1C}">
                <a14:useLocalDpi xmlns:a14="http://schemas.microsoft.com/office/drawing/2010/main" val="0"/>
              </a:ext>
            </a:extLst>
          </a:blip>
          <a:srcRect t="38566"/>
          <a:stretch/>
        </p:blipFill>
        <p:spPr>
          <a:xfrm>
            <a:off x="8117041" y="152188"/>
            <a:ext cx="3285566" cy="1703690"/>
          </a:xfrm>
          <a:prstGeom prst="rect">
            <a:avLst/>
          </a:prstGeom>
        </p:spPr>
      </p:pic>
      <p:pic>
        <p:nvPicPr>
          <p:cNvPr id="42" name="Picture 6">
            <a:extLst>
              <a:ext uri="{FF2B5EF4-FFF2-40B4-BE49-F238E27FC236}">
                <a16:creationId xmlns:a16="http://schemas.microsoft.com/office/drawing/2014/main" id="{37618571-68EA-44CF-8510-8D71BA37CD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408" b="8920"/>
          <a:stretch/>
        </p:blipFill>
        <p:spPr bwMode="auto">
          <a:xfrm>
            <a:off x="8147434" y="4598827"/>
            <a:ext cx="3308132" cy="170195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screen shot of a computer&#10;&#10;Description automatically generated">
            <a:extLst>
              <a:ext uri="{FF2B5EF4-FFF2-40B4-BE49-F238E27FC236}">
                <a16:creationId xmlns:a16="http://schemas.microsoft.com/office/drawing/2014/main" id="{214EF577-64CC-45A2-8308-916EC45365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0853" y="2345134"/>
            <a:ext cx="3270294" cy="1772499"/>
          </a:xfrm>
          <a:prstGeom prst="rect">
            <a:avLst/>
          </a:prstGeom>
        </p:spPr>
      </p:pic>
      <p:pic>
        <p:nvPicPr>
          <p:cNvPr id="1028" name="Picture 4">
            <a:extLst>
              <a:ext uri="{FF2B5EF4-FFF2-40B4-BE49-F238E27FC236}">
                <a16:creationId xmlns:a16="http://schemas.microsoft.com/office/drawing/2014/main" id="{2274E7DC-D961-4461-84B9-6051ED8A044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148"/>
          <a:stretch/>
        </p:blipFill>
        <p:spPr bwMode="auto">
          <a:xfrm>
            <a:off x="4446632" y="152188"/>
            <a:ext cx="3268658" cy="171561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AFAB626-F2F7-4EFB-80A6-4861D9FE2191}"/>
              </a:ext>
            </a:extLst>
          </p:cNvPr>
          <p:cNvSpPr txBox="1"/>
          <p:nvPr/>
        </p:nvSpPr>
        <p:spPr>
          <a:xfrm>
            <a:off x="731424" y="4088921"/>
            <a:ext cx="3300064" cy="369332"/>
          </a:xfrm>
          <a:prstGeom prst="rect">
            <a:avLst/>
          </a:prstGeom>
          <a:solidFill>
            <a:srgbClr val="ECA8B7"/>
          </a:solidFill>
          <a:ln w="9525">
            <a:solidFill>
              <a:schemeClr val="bg1"/>
            </a:solidFill>
          </a:ln>
        </p:spPr>
        <p:txBody>
          <a:bodyPr wrap="square" rtlCol="0">
            <a:spAutoFit/>
          </a:bodyPr>
          <a:lstStyle/>
          <a:p>
            <a:r>
              <a:rPr lang="en-GB" sz="900" dirty="0">
                <a:latin typeface="Faricy New Rg" panose="020B0503000000020004" pitchFamily="34" charset="0"/>
                <a:cs typeface="Calibri" panose="020F0502020204030204" pitchFamily="34" charset="0"/>
              </a:rPr>
              <a:t>Newsletter survey launched with the aim to gain insights on our audiences for the </a:t>
            </a:r>
            <a:r>
              <a:rPr lang="en-GB" sz="900" b="1" dirty="0">
                <a:latin typeface="Faricy New Rg" panose="020B0503000000020004" pitchFamily="34" charset="0"/>
                <a:cs typeface="Calibri" panose="020F0502020204030204" pitchFamily="34" charset="0"/>
              </a:rPr>
              <a:t>MARCOMMS Plan 2020-2023. </a:t>
            </a:r>
            <a:endParaRPr lang="en-GB" sz="900" dirty="0">
              <a:latin typeface="Faricy New Rg" panose="020B05030000000200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D5B65CFD-329D-47EF-AA85-6E75B8957125}"/>
              </a:ext>
            </a:extLst>
          </p:cNvPr>
          <p:cNvSpPr txBox="1"/>
          <p:nvPr/>
        </p:nvSpPr>
        <p:spPr>
          <a:xfrm>
            <a:off x="4470414" y="4076742"/>
            <a:ext cx="3268800" cy="369332"/>
          </a:xfrm>
          <a:prstGeom prst="rect">
            <a:avLst/>
          </a:prstGeom>
          <a:solidFill>
            <a:srgbClr val="ECA8B7"/>
          </a:solidFill>
          <a:ln w="9525">
            <a:solidFill>
              <a:schemeClr val="bg1"/>
            </a:solidFill>
          </a:ln>
        </p:spPr>
        <p:txBody>
          <a:bodyPr wrap="square" rtlCol="0">
            <a:spAutoFit/>
          </a:bodyPr>
          <a:lstStyle/>
          <a:p>
            <a:r>
              <a:rPr lang="en-GB" sz="900" dirty="0">
                <a:latin typeface="Faricy New Rg" panose="020B0503000000020004" pitchFamily="34" charset="0"/>
                <a:cs typeface="Calibri" panose="020F0502020204030204" pitchFamily="34" charset="0"/>
              </a:rPr>
              <a:t>20 writers from a broad range of backgrounds successfully awarded a </a:t>
            </a:r>
            <a:r>
              <a:rPr lang="en-GB" sz="900" b="1" dirty="0">
                <a:latin typeface="Faricy New Rg" panose="020B0503000000020004" pitchFamily="34" charset="0"/>
                <a:cs typeface="Calibri" panose="020F0502020204030204" pitchFamily="34" charset="0"/>
              </a:rPr>
              <a:t>Writer Commission. </a:t>
            </a:r>
            <a:endParaRPr lang="en-GB" sz="900" dirty="0">
              <a:latin typeface="Faricy New Rg" panose="020B05030000000200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2754E970-77CC-4053-A4FB-AB4A06C13031}"/>
              </a:ext>
            </a:extLst>
          </p:cNvPr>
          <p:cNvSpPr txBox="1"/>
          <p:nvPr/>
        </p:nvSpPr>
        <p:spPr>
          <a:xfrm>
            <a:off x="4453360" y="6303711"/>
            <a:ext cx="3311001" cy="369332"/>
          </a:xfrm>
          <a:prstGeom prst="rect">
            <a:avLst/>
          </a:prstGeom>
          <a:solidFill>
            <a:srgbClr val="ECA8B7"/>
          </a:solidFill>
          <a:ln w="9525">
            <a:solidFill>
              <a:schemeClr val="bg1"/>
            </a:solidFill>
          </a:ln>
        </p:spPr>
        <p:txBody>
          <a:bodyPr wrap="square" rtlCol="0">
            <a:spAutoFit/>
          </a:bodyPr>
          <a:lstStyle/>
          <a:p>
            <a:r>
              <a:rPr lang="en-GB" sz="900" b="1" dirty="0">
                <a:latin typeface="Faricy New Rg" panose="020B0503000000020004" pitchFamily="34" charset="0"/>
              </a:rPr>
              <a:t>MARCOMMs Resources </a:t>
            </a:r>
            <a:r>
              <a:rPr lang="en-GB" sz="900" dirty="0">
                <a:latin typeface="Faricy New Rg" panose="020B0503000000020004" pitchFamily="34" charset="0"/>
              </a:rPr>
              <a:t>created to encourage our audiences to share their reading lists. </a:t>
            </a:r>
          </a:p>
        </p:txBody>
      </p:sp>
      <p:sp>
        <p:nvSpPr>
          <p:cNvPr id="19" name="TextBox 18">
            <a:extLst>
              <a:ext uri="{FF2B5EF4-FFF2-40B4-BE49-F238E27FC236}">
                <a16:creationId xmlns:a16="http://schemas.microsoft.com/office/drawing/2014/main" id="{421C4C96-E18D-4625-ABD5-C5C0A4A5C12D}"/>
              </a:ext>
            </a:extLst>
          </p:cNvPr>
          <p:cNvSpPr txBox="1"/>
          <p:nvPr/>
        </p:nvSpPr>
        <p:spPr>
          <a:xfrm>
            <a:off x="4453361" y="1823050"/>
            <a:ext cx="3275931" cy="369332"/>
          </a:xfrm>
          <a:prstGeom prst="rect">
            <a:avLst/>
          </a:prstGeom>
          <a:solidFill>
            <a:srgbClr val="ECA8B7"/>
          </a:solidFill>
          <a:ln w="9525">
            <a:solidFill>
              <a:schemeClr val="bg1"/>
            </a:solidFill>
          </a:ln>
        </p:spPr>
        <p:txBody>
          <a:bodyPr wrap="square" rtlCol="0">
            <a:spAutoFit/>
          </a:bodyPr>
          <a:lstStyle/>
          <a:p>
            <a:pPr algn="l"/>
            <a:r>
              <a:rPr lang="en-GB" sz="900" i="0" dirty="0">
                <a:effectLst/>
                <a:latin typeface="Faricy New Rg" panose="020B0503000000020004" pitchFamily="34" charset="0"/>
              </a:rPr>
              <a:t>Successful fundraising bid secured for a </a:t>
            </a:r>
            <a:r>
              <a:rPr lang="en-GB" sz="900" b="1" i="0" dirty="0">
                <a:effectLst/>
                <a:latin typeface="Faricy New Rg" panose="020B0503000000020004" pitchFamily="34" charset="0"/>
              </a:rPr>
              <a:t>participatory project </a:t>
            </a:r>
            <a:r>
              <a:rPr lang="en-GB" sz="900" i="0" dirty="0">
                <a:effectLst/>
                <a:latin typeface="Faricy New Rg" panose="020B0503000000020004" pitchFamily="34" charset="0"/>
              </a:rPr>
              <a:t>with Newport Mind and Community House </a:t>
            </a:r>
          </a:p>
        </p:txBody>
      </p:sp>
      <p:sp>
        <p:nvSpPr>
          <p:cNvPr id="12" name="TextBox 11">
            <a:extLst>
              <a:ext uri="{FF2B5EF4-FFF2-40B4-BE49-F238E27FC236}">
                <a16:creationId xmlns:a16="http://schemas.microsoft.com/office/drawing/2014/main" id="{F2411035-7ABD-4387-A3C8-B07CBF4DF71D}"/>
              </a:ext>
            </a:extLst>
          </p:cNvPr>
          <p:cNvSpPr txBox="1"/>
          <p:nvPr/>
        </p:nvSpPr>
        <p:spPr>
          <a:xfrm>
            <a:off x="8154248" y="6300782"/>
            <a:ext cx="3330713" cy="369332"/>
          </a:xfrm>
          <a:prstGeom prst="rect">
            <a:avLst/>
          </a:prstGeom>
          <a:solidFill>
            <a:srgbClr val="ECA8B7"/>
          </a:solidFill>
          <a:ln w="9525">
            <a:solidFill>
              <a:schemeClr val="bg1"/>
            </a:solidFill>
          </a:ln>
        </p:spPr>
        <p:txBody>
          <a:bodyPr wrap="square" rtlCol="0">
            <a:spAutoFit/>
          </a:bodyPr>
          <a:lstStyle/>
          <a:p>
            <a:r>
              <a:rPr lang="en-GB" sz="900" dirty="0">
                <a:latin typeface="Faricy New Rg" panose="020B0503000000020004" pitchFamily="34" charset="0"/>
              </a:rPr>
              <a:t>Multilingual event delivered at Cúirt International Festival of Literature to </a:t>
            </a:r>
            <a:r>
              <a:rPr lang="en-GB" sz="900" b="1" dirty="0">
                <a:latin typeface="Faricy New Rg" panose="020B0503000000020004" pitchFamily="34" charset="0"/>
              </a:rPr>
              <a:t>showcase Wales’ literature and poetry</a:t>
            </a:r>
            <a:r>
              <a:rPr lang="en-GB" sz="900" dirty="0">
                <a:latin typeface="Faricy New Rg" panose="020B0503000000020004" pitchFamily="34" charset="0"/>
              </a:rPr>
              <a:t>. </a:t>
            </a:r>
          </a:p>
        </p:txBody>
      </p:sp>
      <p:sp>
        <p:nvSpPr>
          <p:cNvPr id="49" name="TextBox 48">
            <a:extLst>
              <a:ext uri="{FF2B5EF4-FFF2-40B4-BE49-F238E27FC236}">
                <a16:creationId xmlns:a16="http://schemas.microsoft.com/office/drawing/2014/main" id="{B68C2ABC-6950-4648-8C5A-F9C644FF646D}"/>
              </a:ext>
            </a:extLst>
          </p:cNvPr>
          <p:cNvSpPr txBox="1"/>
          <p:nvPr/>
        </p:nvSpPr>
        <p:spPr>
          <a:xfrm>
            <a:off x="8131043" y="1823050"/>
            <a:ext cx="3278378" cy="369332"/>
          </a:xfrm>
          <a:prstGeom prst="rect">
            <a:avLst/>
          </a:prstGeom>
          <a:solidFill>
            <a:srgbClr val="ECA8B7"/>
          </a:solidFill>
          <a:ln w="9525">
            <a:solidFill>
              <a:schemeClr val="bg1"/>
            </a:solidFill>
          </a:ln>
        </p:spPr>
        <p:txBody>
          <a:bodyPr wrap="square" rtlCol="0">
            <a:spAutoFit/>
          </a:bodyPr>
          <a:lstStyle/>
          <a:p>
            <a:r>
              <a:rPr lang="en-GB" sz="900" dirty="0">
                <a:latin typeface="Faricy New Rg" panose="020B0503000000020004" pitchFamily="34" charset="0"/>
                <a:cs typeface="Calibri" panose="020F0502020204030204" pitchFamily="34" charset="0"/>
              </a:rPr>
              <a:t>Debut Welsh-language Writing for Young Adults course at </a:t>
            </a:r>
            <a:r>
              <a:rPr lang="en-GB" sz="900" b="1" dirty="0">
                <a:latin typeface="Faricy New Rg" panose="020B0503000000020004" pitchFamily="34" charset="0"/>
                <a:cs typeface="Calibri" panose="020F0502020204030204" pitchFamily="34" charset="0"/>
              </a:rPr>
              <a:t>T</a:t>
            </a:r>
            <a:r>
              <a:rPr lang="cy-GB" sz="900" b="1" dirty="0">
                <a:latin typeface="Faricy New Rg" panose="020B0503000000020004" pitchFamily="34" charset="0"/>
              </a:rPr>
              <a:t>ŷ</a:t>
            </a:r>
            <a:r>
              <a:rPr lang="en-GB" sz="900" b="1" dirty="0">
                <a:latin typeface="Faricy New Rg" panose="020B0503000000020004" pitchFamily="34" charset="0"/>
                <a:cs typeface="Calibri" panose="020F0502020204030204" pitchFamily="34" charset="0"/>
              </a:rPr>
              <a:t> Newydd Writing Centre </a:t>
            </a:r>
            <a:r>
              <a:rPr lang="en-GB" sz="900" dirty="0">
                <a:latin typeface="Faricy New Rg" panose="020B0503000000020004" pitchFamily="34" charset="0"/>
                <a:cs typeface="Calibri" panose="020F0502020204030204" pitchFamily="34" charset="0"/>
              </a:rPr>
              <a:t>attended by 11 emerging writers.</a:t>
            </a:r>
          </a:p>
        </p:txBody>
      </p:sp>
      <p:sp>
        <p:nvSpPr>
          <p:cNvPr id="24" name="TextBox 23">
            <a:extLst>
              <a:ext uri="{FF2B5EF4-FFF2-40B4-BE49-F238E27FC236}">
                <a16:creationId xmlns:a16="http://schemas.microsoft.com/office/drawing/2014/main" id="{130A009E-1024-430F-91AC-322DB670411B}"/>
              </a:ext>
            </a:extLst>
          </p:cNvPr>
          <p:cNvSpPr txBox="1"/>
          <p:nvPr/>
        </p:nvSpPr>
        <p:spPr>
          <a:xfrm>
            <a:off x="751705" y="1806517"/>
            <a:ext cx="3293176" cy="369332"/>
          </a:xfrm>
          <a:prstGeom prst="rect">
            <a:avLst/>
          </a:prstGeom>
          <a:solidFill>
            <a:srgbClr val="ECA8B7"/>
          </a:solidFill>
          <a:ln w="9525">
            <a:solidFill>
              <a:schemeClr val="bg1"/>
            </a:solidFill>
          </a:ln>
        </p:spPr>
        <p:txBody>
          <a:bodyPr wrap="square" rtlCol="0">
            <a:spAutoFit/>
          </a:bodyPr>
          <a:lstStyle/>
          <a:p>
            <a:r>
              <a:rPr lang="en-GB" sz="900" dirty="0">
                <a:latin typeface="Faricy New Rg" panose="020B0503000000020004" pitchFamily="34" charset="0"/>
              </a:rPr>
              <a:t>7 Poets awarded a place on our Digital Masterclass with Gillian Clark to celebrate the 30</a:t>
            </a:r>
            <a:r>
              <a:rPr lang="en-GB" sz="900" baseline="30000" dirty="0">
                <a:latin typeface="Faricy New Rg" panose="020B0503000000020004" pitchFamily="34" charset="0"/>
              </a:rPr>
              <a:t>th</a:t>
            </a:r>
            <a:r>
              <a:rPr lang="en-GB" sz="900" dirty="0">
                <a:latin typeface="Faricy New Rg" panose="020B0503000000020004" pitchFamily="34" charset="0"/>
              </a:rPr>
              <a:t> anniversary of </a:t>
            </a:r>
            <a:r>
              <a:rPr lang="en-GB" sz="900" b="1" dirty="0">
                <a:latin typeface="Faricy New Rg" panose="020B0503000000020004" pitchFamily="34" charset="0"/>
                <a:cs typeface="Calibri" panose="020F0502020204030204" pitchFamily="34" charset="0"/>
              </a:rPr>
              <a:t>T</a:t>
            </a:r>
            <a:r>
              <a:rPr lang="cy-GB" sz="900" b="1" dirty="0">
                <a:latin typeface="Faricy New Rg" panose="020B0503000000020004" pitchFamily="34" charset="0"/>
              </a:rPr>
              <a:t>ŷ</a:t>
            </a:r>
            <a:r>
              <a:rPr lang="en-GB" sz="900" b="1" dirty="0">
                <a:latin typeface="Faricy New Rg" panose="020B0503000000020004" pitchFamily="34" charset="0"/>
                <a:cs typeface="Calibri" panose="020F0502020204030204" pitchFamily="34" charset="0"/>
              </a:rPr>
              <a:t> Newydd. </a:t>
            </a:r>
            <a:endParaRPr lang="en-GB" sz="900" dirty="0">
              <a:latin typeface="Faricy New Rg" panose="020B0503000000020004" pitchFamily="34" charset="0"/>
              <a:cs typeface="Calibri" panose="020F0502020204030204" pitchFamily="34" charset="0"/>
            </a:endParaRPr>
          </a:p>
        </p:txBody>
      </p:sp>
      <p:sp>
        <p:nvSpPr>
          <p:cNvPr id="80" name="TextBox 79">
            <a:extLst>
              <a:ext uri="{FF2B5EF4-FFF2-40B4-BE49-F238E27FC236}">
                <a16:creationId xmlns:a16="http://schemas.microsoft.com/office/drawing/2014/main" id="{22F926D3-4900-449A-BCA8-0B23610B0355}"/>
              </a:ext>
            </a:extLst>
          </p:cNvPr>
          <p:cNvSpPr txBox="1"/>
          <p:nvPr/>
        </p:nvSpPr>
        <p:spPr>
          <a:xfrm>
            <a:off x="8162007" y="4079560"/>
            <a:ext cx="3268799" cy="369332"/>
          </a:xfrm>
          <a:prstGeom prst="rect">
            <a:avLst/>
          </a:prstGeom>
          <a:solidFill>
            <a:srgbClr val="ECA8B7"/>
          </a:solidFill>
          <a:ln w="9525">
            <a:solidFill>
              <a:schemeClr val="bg1"/>
            </a:solidFill>
          </a:ln>
        </p:spPr>
        <p:txBody>
          <a:bodyPr wrap="square" rtlCol="0">
            <a:spAutoFit/>
          </a:bodyPr>
          <a:lstStyle/>
          <a:p>
            <a:r>
              <a:rPr lang="en-GB" sz="900" dirty="0">
                <a:latin typeface="Faricy New Rg" panose="020B0503000000020004" pitchFamily="34" charset="0"/>
                <a:cs typeface="Calibri" panose="020F0502020204030204" pitchFamily="34" charset="0"/>
              </a:rPr>
              <a:t>‘How can we help’ survey launched to ensure stakeholders contribute to the </a:t>
            </a:r>
            <a:r>
              <a:rPr lang="en-GB" sz="900" b="1" dirty="0">
                <a:latin typeface="Faricy New Rg" panose="020B0503000000020004" pitchFamily="34" charset="0"/>
                <a:cs typeface="Calibri" panose="020F0502020204030204" pitchFamily="34" charset="0"/>
              </a:rPr>
              <a:t>development of our activity programme.</a:t>
            </a:r>
          </a:p>
        </p:txBody>
      </p:sp>
      <p:sp>
        <p:nvSpPr>
          <p:cNvPr id="83" name="TextBox 82">
            <a:extLst>
              <a:ext uri="{FF2B5EF4-FFF2-40B4-BE49-F238E27FC236}">
                <a16:creationId xmlns:a16="http://schemas.microsoft.com/office/drawing/2014/main" id="{F5713866-64AC-4A32-A082-08DED0A1A9FE}"/>
              </a:ext>
            </a:extLst>
          </p:cNvPr>
          <p:cNvSpPr txBox="1"/>
          <p:nvPr/>
        </p:nvSpPr>
        <p:spPr>
          <a:xfrm>
            <a:off x="761194" y="6290063"/>
            <a:ext cx="3255200" cy="369332"/>
          </a:xfrm>
          <a:prstGeom prst="rect">
            <a:avLst/>
          </a:prstGeom>
          <a:solidFill>
            <a:srgbClr val="ECA8B7"/>
          </a:solidFill>
          <a:ln w="9525">
            <a:solidFill>
              <a:schemeClr val="bg1">
                <a:lumMod val="95000"/>
              </a:schemeClr>
            </a:solidFill>
          </a:ln>
        </p:spPr>
        <p:txBody>
          <a:bodyPr wrap="square" rtlCol="0">
            <a:spAutoFit/>
          </a:bodyPr>
          <a:lstStyle/>
          <a:p>
            <a:r>
              <a:rPr lang="en-GB" sz="900" dirty="0">
                <a:latin typeface="Faricy New Rg" panose="020B0503000000020004" pitchFamily="34" charset="0"/>
                <a:cs typeface="Calibri" panose="020F0502020204030204" pitchFamily="34" charset="0"/>
              </a:rPr>
              <a:t>Supported the UK Disability Alliance’s campaign to promote </a:t>
            </a:r>
            <a:r>
              <a:rPr lang="en-GB" sz="900" b="1" dirty="0">
                <a:latin typeface="Faricy New Rg" panose="020B0503000000020004" pitchFamily="34" charset="0"/>
                <a:cs typeface="Calibri" panose="020F0502020204030204" pitchFamily="34" charset="0"/>
              </a:rPr>
              <a:t>Representation and Equality </a:t>
            </a:r>
            <a:r>
              <a:rPr lang="en-GB" sz="900" dirty="0">
                <a:latin typeface="Faricy New Rg" panose="020B0503000000020004" pitchFamily="34" charset="0"/>
                <a:cs typeface="Calibri" panose="020F0502020204030204" pitchFamily="34" charset="0"/>
              </a:rPr>
              <a:t>in the sector. </a:t>
            </a:r>
          </a:p>
        </p:txBody>
      </p:sp>
      <p:pic>
        <p:nvPicPr>
          <p:cNvPr id="29" name="Picture 28" descr="A picture containing person, indoor, table, woman&#10;&#10;Description automatically generated">
            <a:extLst>
              <a:ext uri="{FF2B5EF4-FFF2-40B4-BE49-F238E27FC236}">
                <a16:creationId xmlns:a16="http://schemas.microsoft.com/office/drawing/2014/main" id="{8C521716-A01A-42AC-8E6F-5294F92FF811}"/>
              </a:ext>
            </a:extLst>
          </p:cNvPr>
          <p:cNvPicPr>
            <a:picLocks noChangeAspect="1"/>
          </p:cNvPicPr>
          <p:nvPr/>
        </p:nvPicPr>
        <p:blipFill rotWithShape="1">
          <a:blip r:embed="rId7">
            <a:extLst>
              <a:ext uri="{28A0092B-C50C-407E-A947-70E740481C1C}">
                <a14:useLocalDpi xmlns:a14="http://schemas.microsoft.com/office/drawing/2010/main" val="0"/>
              </a:ext>
            </a:extLst>
          </a:blip>
          <a:srcRect l="1682" r="4522"/>
          <a:stretch/>
        </p:blipFill>
        <p:spPr>
          <a:xfrm>
            <a:off x="8175633" y="2342316"/>
            <a:ext cx="3248359" cy="1731608"/>
          </a:xfrm>
          <a:prstGeom prst="rect">
            <a:avLst/>
          </a:prstGeom>
        </p:spPr>
      </p:pic>
      <p:pic>
        <p:nvPicPr>
          <p:cNvPr id="1026" name="Picture 2" descr="Image">
            <a:extLst>
              <a:ext uri="{FF2B5EF4-FFF2-40B4-BE49-F238E27FC236}">
                <a16:creationId xmlns:a16="http://schemas.microsoft.com/office/drawing/2014/main" id="{3468FA1D-64A4-428F-BF6D-7368E049693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20" t="1460" r="4121"/>
          <a:stretch/>
        </p:blipFill>
        <p:spPr bwMode="auto">
          <a:xfrm>
            <a:off x="761194" y="2342315"/>
            <a:ext cx="3263482" cy="174660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Literature Wales - Creo Interactive">
            <a:extLst>
              <a:ext uri="{FF2B5EF4-FFF2-40B4-BE49-F238E27FC236}">
                <a16:creationId xmlns:a16="http://schemas.microsoft.com/office/drawing/2014/main" id="{D0FDCC28-A13A-4F6E-BFD8-D1F5E9C234A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8" descr="Literature Wales - Creo Interactive">
            <a:extLst>
              <a:ext uri="{FF2B5EF4-FFF2-40B4-BE49-F238E27FC236}">
                <a16:creationId xmlns:a16="http://schemas.microsoft.com/office/drawing/2014/main" id="{00E4ED2F-85C4-49D5-8706-16C5DCE76A0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4" name="Picture 10" descr="Image">
            <a:extLst>
              <a:ext uri="{FF2B5EF4-FFF2-40B4-BE49-F238E27FC236}">
                <a16:creationId xmlns:a16="http://schemas.microsoft.com/office/drawing/2014/main" id="{9C82089F-F203-4E44-A9F1-42CE6ABED2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501" y="4598827"/>
            <a:ext cx="3234586" cy="16981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creenshot of a cell phone&#10;&#10;Description automatically generated">
            <a:extLst>
              <a:ext uri="{FF2B5EF4-FFF2-40B4-BE49-F238E27FC236}">
                <a16:creationId xmlns:a16="http://schemas.microsoft.com/office/drawing/2014/main" id="{5D9C0B42-9D2D-4671-9A6D-FD4AD818480E}"/>
              </a:ext>
            </a:extLst>
          </p:cNvPr>
          <p:cNvPicPr>
            <a:picLocks noChangeAspect="1"/>
          </p:cNvPicPr>
          <p:nvPr/>
        </p:nvPicPr>
        <p:blipFill rotWithShape="1">
          <a:blip r:embed="rId10">
            <a:extLst>
              <a:ext uri="{28A0092B-C50C-407E-A947-70E740481C1C}">
                <a14:useLocalDpi xmlns:a14="http://schemas.microsoft.com/office/drawing/2010/main" val="0"/>
              </a:ext>
            </a:extLst>
          </a:blip>
          <a:srcRect l="1327" r="997"/>
          <a:stretch/>
        </p:blipFill>
        <p:spPr>
          <a:xfrm>
            <a:off x="4460493" y="4598827"/>
            <a:ext cx="3303868" cy="1691236"/>
          </a:xfrm>
          <a:prstGeom prst="rect">
            <a:avLst/>
          </a:prstGeom>
        </p:spPr>
      </p:pic>
      <p:pic>
        <p:nvPicPr>
          <p:cNvPr id="9" name="Picture 8" descr="A person holding a sign posing for the camera&#10;&#10;Description automatically generated">
            <a:extLst>
              <a:ext uri="{FF2B5EF4-FFF2-40B4-BE49-F238E27FC236}">
                <a16:creationId xmlns:a16="http://schemas.microsoft.com/office/drawing/2014/main" id="{3389D07B-BCAD-4963-80A2-E4E79CA987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5582" y="152188"/>
            <a:ext cx="3283913" cy="1641956"/>
          </a:xfrm>
          <a:prstGeom prst="rect">
            <a:avLst/>
          </a:prstGeom>
        </p:spPr>
      </p:pic>
    </p:spTree>
    <p:extLst>
      <p:ext uri="{BB962C8B-B14F-4D97-AF65-F5344CB8AC3E}">
        <p14:creationId xmlns:p14="http://schemas.microsoft.com/office/powerpoint/2010/main" val="4111441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3D149A-EC5E-DF4A-9336-594AD8AA0566}"/>
              </a:ext>
            </a:extLst>
          </p:cNvPr>
          <p:cNvSpPr/>
          <p:nvPr/>
        </p:nvSpPr>
        <p:spPr>
          <a:xfrm>
            <a:off x="4661668" y="255872"/>
            <a:ext cx="7210753" cy="6640279"/>
          </a:xfrm>
          <a:prstGeom prst="rect">
            <a:avLst/>
          </a:prstGeom>
        </p:spPr>
        <p:txBody>
          <a:bodyPr wrap="square">
            <a:spAutoFit/>
          </a:bodyPr>
          <a:lstStyle/>
          <a:p>
            <a:pPr fontAlgn="base"/>
            <a:endParaRPr lang="en-GB" sz="2000" b="1" dirty="0">
              <a:solidFill>
                <a:srgbClr val="ECA8B7"/>
              </a:solidFill>
              <a:latin typeface="Faricy New Rg" panose="020B0503000000020004" pitchFamily="34" charset="0"/>
              <a:ea typeface="Times New Roman" panose="02020603050405020304" pitchFamily="18" charset="0"/>
              <a:cs typeface="Calibri" panose="020F0502020204030204" pitchFamily="34" charset="0"/>
            </a:endParaRPr>
          </a:p>
          <a:p>
            <a:pPr fontAlgn="base"/>
            <a:r>
              <a:rPr lang="en-GB" sz="2800" dirty="0">
                <a:solidFill>
                  <a:srgbClr val="ECA8B7"/>
                </a:solidFill>
                <a:latin typeface="Faricy New Rg" panose="020B0503000000020004" pitchFamily="34" charset="0"/>
                <a:ea typeface="Times New Roman" panose="02020603050405020304" pitchFamily="18" charset="0"/>
                <a:cs typeface="Calibri" panose="020F0502020204030204" pitchFamily="34" charset="0"/>
              </a:rPr>
              <a:t>Highlight</a:t>
            </a:r>
            <a:r>
              <a:rPr lang="en-GB" sz="2800" b="1" dirty="0">
                <a:solidFill>
                  <a:srgbClr val="ECA8B7"/>
                </a:solidFill>
                <a:latin typeface="Faricy New Rg" panose="020B0503000000020004" pitchFamily="34" charset="0"/>
                <a:ea typeface="Times New Roman" panose="02020603050405020304" pitchFamily="18" charset="0"/>
                <a:cs typeface="Calibri" panose="020F0502020204030204" pitchFamily="34" charset="0"/>
              </a:rPr>
              <a:t>: Sector Facilitation</a:t>
            </a:r>
            <a:endParaRPr lang="en-GB" sz="2800" b="1" dirty="0">
              <a:solidFill>
                <a:srgbClr val="FF914D"/>
              </a:solidFill>
              <a:latin typeface="Faricy New Rg" panose="020B0503000000020004" pitchFamily="34" charset="0"/>
              <a:ea typeface="Calibri" panose="020F0502020204030204" pitchFamily="34" charset="0"/>
              <a:cs typeface="Times New Roman" panose="02020603050405020304" pitchFamily="18" charset="0"/>
            </a:endParaRPr>
          </a:p>
          <a:p>
            <a:pPr lvl="0" fontAlgn="base">
              <a:spcAft>
                <a:spcPts val="0"/>
              </a:spcAft>
            </a:pPr>
            <a:endParaRPr lang="en-GB" sz="1250" dirty="0">
              <a:latin typeface="Faricy New Rg" panose="020B0503000000020004" pitchFamily="34" charset="0"/>
              <a:ea typeface="Times New Roman" panose="02020603050405020304" pitchFamily="18" charset="0"/>
              <a:cs typeface="Calibri" panose="020F0502020204030204" pitchFamily="34" charset="0"/>
            </a:endParaRPr>
          </a:p>
          <a:p>
            <a:pPr lvl="0" fontAlgn="base">
              <a:spcAft>
                <a:spcPts val="0"/>
              </a:spcAft>
            </a:pPr>
            <a:r>
              <a:rPr lang="en-GB" sz="1250" dirty="0">
                <a:solidFill>
                  <a:srgbClr val="303032"/>
                </a:solidFill>
                <a:latin typeface="Faricy New Rg" panose="020B0503000000020004" pitchFamily="34" charset="0"/>
                <a:ea typeface="Times New Roman" panose="02020603050405020304" pitchFamily="18" charset="0"/>
                <a:cs typeface="Calibri" panose="020F0502020204030204" pitchFamily="34" charset="0"/>
              </a:rPr>
              <a:t>From sharing best practice with literary start-ups, to suggesting writers of all career levels for exciting external opportunities, to investing time in individuals at the start of their writing career, here are some examples of our best moments supporting the literary sector:</a:t>
            </a:r>
          </a:p>
          <a:p>
            <a:pPr lvl="0" fontAlgn="base">
              <a:spcAft>
                <a:spcPts val="0"/>
              </a:spcAft>
            </a:pPr>
            <a:endParaRPr lang="en-GB" sz="1250" dirty="0">
              <a:solidFill>
                <a:srgbClr val="303032"/>
              </a:solidFill>
              <a:latin typeface="Faricy New Rg" panose="020B0503000000020004" pitchFamily="34" charset="0"/>
              <a:ea typeface="Times New Roman" panose="02020603050405020304" pitchFamily="18" charset="0"/>
              <a:cs typeface="Calibri" panose="020F0502020204030204" pitchFamily="34" charset="0"/>
            </a:endParaRPr>
          </a:p>
          <a:p>
            <a:pPr lvl="0" fontAlgn="base">
              <a:spcAft>
                <a:spcPts val="0"/>
              </a:spcAft>
            </a:pPr>
            <a:r>
              <a:rPr lang="en-GB" sz="1250" dirty="0">
                <a:solidFill>
                  <a:srgbClr val="303032"/>
                </a:solidFill>
                <a:latin typeface="Faricy New Rg" panose="020B0503000000020004" pitchFamily="34" charset="0"/>
                <a:ea typeface="Times New Roman" panose="02020603050405020304" pitchFamily="18" charset="0"/>
                <a:cs typeface="Calibri" panose="020F0502020204030204" pitchFamily="34" charset="0"/>
              </a:rPr>
              <a:t>Supporting </a:t>
            </a:r>
            <a:r>
              <a:rPr lang="en-GB" sz="1250" b="1" dirty="0">
                <a:solidFill>
                  <a:srgbClr val="303032"/>
                </a:solidFill>
                <a:latin typeface="Faricy New Rg" panose="020B0503000000020004" pitchFamily="34" charset="0"/>
                <a:ea typeface="Times New Roman" panose="02020603050405020304" pitchFamily="18" charset="0"/>
                <a:cs typeface="Calibri" panose="020F0502020204030204" pitchFamily="34" charset="0"/>
              </a:rPr>
              <a:t>Individuals:</a:t>
            </a:r>
          </a:p>
          <a:p>
            <a:pPr lvl="0" fontAlgn="base">
              <a:spcAft>
                <a:spcPts val="0"/>
              </a:spcAft>
            </a:pPr>
            <a:endParaRPr lang="en-GB" sz="500" b="1" dirty="0">
              <a:solidFill>
                <a:srgbClr val="303032"/>
              </a:solidFill>
              <a:latin typeface="Faricy New Rg" panose="020B0503000000020004" pitchFamily="34" charset="0"/>
              <a:ea typeface="Times New Roman" panose="02020603050405020304" pitchFamily="18" charset="0"/>
              <a:cs typeface="Calibri" panose="020F0502020204030204" pitchFamily="34" charset="0"/>
            </a:endParaRPr>
          </a:p>
          <a:p>
            <a:pPr marL="285750" indent="-285750" algn="just" fontAlgn="base">
              <a:buFont typeface="Arial" panose="020B0604020202020204" pitchFamily="34" charset="0"/>
              <a:buChar char="•"/>
            </a:pPr>
            <a:r>
              <a:rPr lang="en-GB" sz="1250" dirty="0">
                <a:solidFill>
                  <a:srgbClr val="303032"/>
                </a:solidFill>
                <a:latin typeface="Faricy New Rg" panose="020B0503000000020004" pitchFamily="34" charset="0"/>
                <a:ea typeface="Times New Roman" panose="02020603050405020304" pitchFamily="18" charset="0"/>
                <a:cs typeface="Calibri" panose="020F0502020204030204" pitchFamily="34" charset="0"/>
              </a:rPr>
              <a:t>Poet, Marvin Thompson, got in touch to ask for support with developing his writing career. His poetry collection was chosen by the Forward Arts Foundation for NPD Promotions. He was keen for his poetry to be available in Welsh, so we allocated a small budget of £50 for a translator to work with him. </a:t>
            </a:r>
            <a:r>
              <a:rPr lang="en-GB" sz="1250" b="1" dirty="0">
                <a:solidFill>
                  <a:srgbClr val="303032"/>
                </a:solidFill>
                <a:latin typeface="Faricy New Rg" panose="020B0503000000020004" pitchFamily="34" charset="0"/>
                <a:ea typeface="Times New Roman" panose="02020603050405020304" pitchFamily="18" charset="0"/>
                <a:cs typeface="Calibri" panose="020F0502020204030204" pitchFamily="34" charset="0"/>
              </a:rPr>
              <a:t>Marvin has continued to work with translators on other projects</a:t>
            </a:r>
            <a:r>
              <a:rPr lang="en-GB" sz="1250" dirty="0">
                <a:solidFill>
                  <a:srgbClr val="303032"/>
                </a:solidFill>
                <a:latin typeface="Faricy New Rg" panose="020B0503000000020004" pitchFamily="34" charset="0"/>
                <a:ea typeface="Times New Roman" panose="02020603050405020304" pitchFamily="18" charset="0"/>
                <a:cs typeface="Calibri" panose="020F0502020204030204" pitchFamily="34" charset="0"/>
              </a:rPr>
              <a:t>, and his poetry about race and the #BlackLivesMatter movement has been published online. Marvin will become the first Black writer to be promoting Wales as part of National Poetry Day and represent Wales’ Literary Culture on a global scale.  </a:t>
            </a:r>
          </a:p>
          <a:p>
            <a:pPr lvl="0" fontAlgn="base">
              <a:spcAft>
                <a:spcPts val="0"/>
              </a:spcAft>
            </a:pPr>
            <a:endParaRPr lang="en-GB" sz="1250" dirty="0">
              <a:solidFill>
                <a:srgbClr val="303032"/>
              </a:solidFill>
              <a:latin typeface="Faricy New Rg" panose="020B0503000000020004" pitchFamily="34" charset="0"/>
              <a:ea typeface="Times New Roman" panose="02020603050405020304" pitchFamily="18" charset="0"/>
              <a:cs typeface="Calibri" panose="020F0502020204030204" pitchFamily="34" charset="0"/>
            </a:endParaRPr>
          </a:p>
          <a:p>
            <a:pPr lvl="0" fontAlgn="base">
              <a:spcAft>
                <a:spcPts val="0"/>
              </a:spcAft>
            </a:pPr>
            <a:r>
              <a:rPr lang="en-GB" sz="1250" dirty="0">
                <a:solidFill>
                  <a:srgbClr val="303032"/>
                </a:solidFill>
                <a:latin typeface="Faricy New Rg" panose="020B0503000000020004" pitchFamily="34" charset="0"/>
                <a:ea typeface="Times New Roman" panose="02020603050405020304" pitchFamily="18" charset="0"/>
                <a:cs typeface="Calibri" panose="020F0502020204030204" pitchFamily="34" charset="0"/>
              </a:rPr>
              <a:t>Supporting </a:t>
            </a:r>
            <a:r>
              <a:rPr lang="en-GB" sz="1250" b="1" dirty="0">
                <a:solidFill>
                  <a:srgbClr val="303032"/>
                </a:solidFill>
                <a:latin typeface="Faricy New Rg" panose="020B0503000000020004" pitchFamily="34" charset="0"/>
                <a:ea typeface="Times New Roman" panose="02020603050405020304" pitchFamily="18" charset="0"/>
                <a:cs typeface="Calibri" panose="020F0502020204030204" pitchFamily="34" charset="0"/>
              </a:rPr>
              <a:t>Literary Groups:</a:t>
            </a:r>
          </a:p>
          <a:p>
            <a:pPr lvl="0" fontAlgn="base">
              <a:spcAft>
                <a:spcPts val="0"/>
              </a:spcAft>
            </a:pPr>
            <a:endParaRPr lang="en-GB" sz="500" b="1" dirty="0">
              <a:solidFill>
                <a:srgbClr val="303032"/>
              </a:solidFill>
              <a:latin typeface="Faricy New Rg" panose="020B0503000000020004" pitchFamily="34" charset="0"/>
              <a:ea typeface="Times New Roman" panose="02020603050405020304" pitchFamily="18" charset="0"/>
              <a:cs typeface="Calibri" panose="020F0502020204030204" pitchFamily="34" charset="0"/>
            </a:endParaRPr>
          </a:p>
          <a:p>
            <a:pPr marL="285750" lvl="0" indent="-285750" algn="just" fontAlgn="base">
              <a:spcAft>
                <a:spcPts val="0"/>
              </a:spcAft>
              <a:buFont typeface="Arial" panose="020B0604020202020204" pitchFamily="34" charset="0"/>
              <a:buChar char="•"/>
            </a:pPr>
            <a:r>
              <a:rPr lang="en-GB" sz="1250" dirty="0">
                <a:solidFill>
                  <a:srgbClr val="303032"/>
                </a:solidFill>
                <a:latin typeface="Faricy New Rg" panose="020B0503000000020004" pitchFamily="34" charset="0"/>
                <a:ea typeface="Times New Roman" panose="02020603050405020304" pitchFamily="18" charset="0"/>
                <a:cs typeface="Calibri" panose="020F0502020204030204" pitchFamily="34" charset="0"/>
              </a:rPr>
              <a:t>We provided two literary collectives (‘Where I’m Coming From’ and ‘Y Stamp’) with in-kind space at </a:t>
            </a:r>
            <a:r>
              <a:rPr lang="en-GB" sz="1250" dirty="0" err="1">
                <a:solidFill>
                  <a:srgbClr val="303032"/>
                </a:solidFill>
                <a:latin typeface="Faricy New Rg" panose="020B0503000000020004" pitchFamily="34" charset="0"/>
              </a:rPr>
              <a:t>Tŷ</a:t>
            </a:r>
            <a:r>
              <a:rPr lang="en-GB" sz="1250" dirty="0">
                <a:solidFill>
                  <a:srgbClr val="303032"/>
                </a:solidFill>
                <a:latin typeface="Faricy New Rg" panose="020B0503000000020004" pitchFamily="34" charset="0"/>
              </a:rPr>
              <a:t> Newydd Writing Centre to ignite conversations between identity, race, culture and language. As a result of this initial workshop, the two groups have now formed one collective, ‘Hunan-Iaith’ that seeks to create new language through creative practice. </a:t>
            </a:r>
            <a:r>
              <a:rPr lang="en-GB" sz="1250" b="1" dirty="0">
                <a:solidFill>
                  <a:srgbClr val="303032"/>
                </a:solidFill>
                <a:latin typeface="Faricy New Rg" panose="020B0503000000020004" pitchFamily="34" charset="0"/>
              </a:rPr>
              <a:t>They have since been approached by national organisations who want to support this initiative </a:t>
            </a:r>
            <a:r>
              <a:rPr lang="en-GB" sz="1250" dirty="0">
                <a:solidFill>
                  <a:srgbClr val="303032"/>
                </a:solidFill>
                <a:latin typeface="Faricy New Rg" panose="020B0503000000020004" pitchFamily="34" charset="0"/>
              </a:rPr>
              <a:t>and we continue to broker relationships between the group and the sector. </a:t>
            </a:r>
            <a:endParaRPr lang="en-GB" sz="1250" dirty="0">
              <a:solidFill>
                <a:srgbClr val="303032"/>
              </a:solidFill>
              <a:latin typeface="Faricy New Rg" panose="020B0503000000020004" pitchFamily="34" charset="0"/>
              <a:ea typeface="Times New Roman" panose="02020603050405020304" pitchFamily="18" charset="0"/>
              <a:cs typeface="Calibri" panose="020F0502020204030204" pitchFamily="34" charset="0"/>
            </a:endParaRPr>
          </a:p>
          <a:p>
            <a:pPr lvl="0" fontAlgn="base">
              <a:spcAft>
                <a:spcPts val="0"/>
              </a:spcAft>
            </a:pPr>
            <a:endParaRPr lang="en-GB" sz="1250" dirty="0">
              <a:solidFill>
                <a:srgbClr val="303032"/>
              </a:solidFill>
              <a:latin typeface="Faricy New Rg" panose="020B0503000000020004" pitchFamily="34" charset="0"/>
              <a:ea typeface="Times New Roman" panose="02020603050405020304" pitchFamily="18" charset="0"/>
              <a:cs typeface="Calibri" panose="020F0502020204030204" pitchFamily="34" charset="0"/>
            </a:endParaRPr>
          </a:p>
          <a:p>
            <a:pPr lvl="0" fontAlgn="base">
              <a:spcAft>
                <a:spcPts val="0"/>
              </a:spcAft>
            </a:pPr>
            <a:r>
              <a:rPr lang="en-GB" sz="1250" dirty="0">
                <a:solidFill>
                  <a:srgbClr val="303032"/>
                </a:solidFill>
                <a:latin typeface="Faricy New Rg" panose="020B0503000000020004" pitchFamily="34" charset="0"/>
                <a:ea typeface="Times New Roman" panose="02020603050405020304" pitchFamily="18" charset="0"/>
                <a:cs typeface="Calibri" panose="020F0502020204030204" pitchFamily="34" charset="0"/>
              </a:rPr>
              <a:t>Supporting </a:t>
            </a:r>
            <a:r>
              <a:rPr lang="en-GB" sz="1250" b="1" dirty="0">
                <a:solidFill>
                  <a:srgbClr val="303032"/>
                </a:solidFill>
                <a:latin typeface="Faricy New Rg" panose="020B0503000000020004" pitchFamily="34" charset="0"/>
                <a:ea typeface="Times New Roman" panose="02020603050405020304" pitchFamily="18" charset="0"/>
                <a:cs typeface="Calibri" panose="020F0502020204030204" pitchFamily="34" charset="0"/>
              </a:rPr>
              <a:t>Organisations:</a:t>
            </a:r>
          </a:p>
          <a:p>
            <a:pPr lvl="0" fontAlgn="base">
              <a:spcAft>
                <a:spcPts val="0"/>
              </a:spcAft>
            </a:pPr>
            <a:endParaRPr lang="en-GB" sz="500" b="1" dirty="0">
              <a:solidFill>
                <a:srgbClr val="303032"/>
              </a:solidFill>
              <a:latin typeface="Faricy New Rg" panose="020B0503000000020004" pitchFamily="34" charset="0"/>
              <a:ea typeface="Times New Roman" panose="02020603050405020304" pitchFamily="18" charset="0"/>
              <a:cs typeface="Calibri" panose="020F0502020204030204" pitchFamily="34" charset="0"/>
            </a:endParaRPr>
          </a:p>
          <a:p>
            <a:pPr marL="285750" lvl="0" indent="-285750" fontAlgn="base">
              <a:spcAft>
                <a:spcPts val="0"/>
              </a:spcAft>
              <a:buFont typeface="Arial" panose="020B0604020202020204" pitchFamily="34" charset="0"/>
              <a:buChar char="•"/>
            </a:pPr>
            <a:r>
              <a:rPr lang="en-GB" sz="1250" dirty="0">
                <a:solidFill>
                  <a:srgbClr val="303032"/>
                </a:solidFill>
                <a:latin typeface="Faricy New Rg" panose="020B0503000000020004" pitchFamily="34" charset="0"/>
                <a:ea typeface="Times New Roman" panose="02020603050405020304" pitchFamily="18" charset="0"/>
                <a:cs typeface="Calibri" panose="020F0502020204030204" pitchFamily="34" charset="0"/>
              </a:rPr>
              <a:t>Our Head of Development &amp; Deputy CEO joined Wales’ </a:t>
            </a:r>
            <a:r>
              <a:rPr lang="en-GB" sz="1250" dirty="0" err="1">
                <a:solidFill>
                  <a:srgbClr val="303032"/>
                </a:solidFill>
                <a:latin typeface="Faricy New Rg" panose="020B0503000000020004" pitchFamily="34" charset="0"/>
                <a:ea typeface="Times New Roman" panose="02020603050405020304" pitchFamily="18" charset="0"/>
                <a:cs typeface="Calibri" panose="020F0502020204030204" pitchFamily="34" charset="0"/>
              </a:rPr>
              <a:t>Seren</a:t>
            </a:r>
            <a:r>
              <a:rPr lang="en-GB" sz="1250" dirty="0">
                <a:solidFill>
                  <a:srgbClr val="303032"/>
                </a:solidFill>
                <a:latin typeface="Faricy New Rg" panose="020B0503000000020004" pitchFamily="34" charset="0"/>
                <a:ea typeface="Times New Roman" panose="02020603050405020304" pitchFamily="18" charset="0"/>
                <a:cs typeface="Calibri" panose="020F0502020204030204" pitchFamily="34" charset="0"/>
              </a:rPr>
              <a:t> Books’ Board of Directors in 2019 to provide in-kind support on their </a:t>
            </a:r>
            <a:r>
              <a:rPr lang="en-GB" sz="1250" b="1" dirty="0">
                <a:solidFill>
                  <a:srgbClr val="303032"/>
                </a:solidFill>
                <a:latin typeface="Faricy New Rg" panose="020B0503000000020004" pitchFamily="34" charset="0"/>
                <a:ea typeface="Times New Roman" panose="02020603050405020304" pitchFamily="18" charset="0"/>
                <a:cs typeface="Calibri" panose="020F0502020204030204" pitchFamily="34" charset="0"/>
              </a:rPr>
              <a:t>strategic direction, business planning and commissioning</a:t>
            </a:r>
            <a:r>
              <a:rPr lang="en-GB" sz="1250" dirty="0">
                <a:solidFill>
                  <a:srgbClr val="303032"/>
                </a:solidFill>
                <a:latin typeface="Faricy New Rg" panose="020B0503000000020004" pitchFamily="34" charset="0"/>
                <a:ea typeface="Times New Roman" panose="02020603050405020304" pitchFamily="18" charset="0"/>
                <a:cs typeface="Calibri" panose="020F0502020204030204" pitchFamily="34" charset="0"/>
              </a:rPr>
              <a:t>. To date, this has led to a festival programme more representative of Wales’ literary culture, agreed commitments to increase the diversity of writers they publish and new paid editorship opportunities at Poetry Wales for writers who identify with our Target Client Characteristics.</a:t>
            </a:r>
          </a:p>
          <a:p>
            <a:pPr lvl="0" fontAlgn="base">
              <a:spcAft>
                <a:spcPts val="0"/>
              </a:spcAft>
            </a:pPr>
            <a:endParaRPr lang="en-GB" sz="1250" dirty="0">
              <a:latin typeface="Faricy New Rg" panose="020B0503000000020004" pitchFamily="34" charset="0"/>
              <a:ea typeface="Times New Roman" panose="02020603050405020304" pitchFamily="18" charset="0"/>
              <a:cs typeface="Calibri" panose="020F0502020204030204" pitchFamily="34" charset="0"/>
            </a:endParaRPr>
          </a:p>
        </p:txBody>
      </p:sp>
      <p:sp>
        <p:nvSpPr>
          <p:cNvPr id="4" name="Slide Number Placeholder 3">
            <a:extLst>
              <a:ext uri="{FF2B5EF4-FFF2-40B4-BE49-F238E27FC236}">
                <a16:creationId xmlns:a16="http://schemas.microsoft.com/office/drawing/2014/main" id="{3E21FD47-3FD2-4044-A230-1B18CA892D75}"/>
              </a:ext>
            </a:extLst>
          </p:cNvPr>
          <p:cNvSpPr>
            <a:spLocks noGrp="1"/>
          </p:cNvSpPr>
          <p:nvPr>
            <p:ph type="sldNum" sz="quarter" idx="12"/>
          </p:nvPr>
        </p:nvSpPr>
        <p:spPr/>
        <p:txBody>
          <a:bodyPr/>
          <a:lstStyle/>
          <a:p>
            <a:fld id="{E57F4297-ED00-4231-833B-F4A3A949EC3B}" type="slidenum">
              <a:rPr lang="en-GB" smtClean="0"/>
              <a:t>6</a:t>
            </a:fld>
            <a:endParaRPr lang="en-GB" dirty="0"/>
          </a:p>
        </p:txBody>
      </p:sp>
      <p:pic>
        <p:nvPicPr>
          <p:cNvPr id="12" name="Picture 11" descr="A picture containing outdoor, grass, train, track&#10;&#10;Description automatically generated">
            <a:extLst>
              <a:ext uri="{FF2B5EF4-FFF2-40B4-BE49-F238E27FC236}">
                <a16:creationId xmlns:a16="http://schemas.microsoft.com/office/drawing/2014/main" id="{B285C322-4EC2-42D5-AB46-AFB588D45DE8}"/>
              </a:ext>
            </a:extLst>
          </p:cNvPr>
          <p:cNvPicPr>
            <a:picLocks noChangeAspect="1"/>
          </p:cNvPicPr>
          <p:nvPr/>
        </p:nvPicPr>
        <p:blipFill rotWithShape="1">
          <a:blip r:embed="rId3">
            <a:extLst>
              <a:ext uri="{28A0092B-C50C-407E-A947-70E740481C1C}">
                <a14:useLocalDpi xmlns:a14="http://schemas.microsoft.com/office/drawing/2010/main" val="0"/>
              </a:ext>
            </a:extLst>
          </a:blip>
          <a:srcRect l="28383" t="9113" b="18545"/>
          <a:stretch/>
        </p:blipFill>
        <p:spPr>
          <a:xfrm>
            <a:off x="0" y="0"/>
            <a:ext cx="4530987" cy="6858000"/>
          </a:xfrm>
          <a:prstGeom prst="rect">
            <a:avLst/>
          </a:prstGeom>
        </p:spPr>
      </p:pic>
      <p:sp>
        <p:nvSpPr>
          <p:cNvPr id="14" name="Rectangle 13">
            <a:extLst>
              <a:ext uri="{FF2B5EF4-FFF2-40B4-BE49-F238E27FC236}">
                <a16:creationId xmlns:a16="http://schemas.microsoft.com/office/drawing/2014/main" id="{E6BDC6B7-3B11-4E44-A7AC-00BE261AB2A1}"/>
              </a:ext>
            </a:extLst>
          </p:cNvPr>
          <p:cNvSpPr/>
          <p:nvPr/>
        </p:nvSpPr>
        <p:spPr>
          <a:xfrm>
            <a:off x="164542" y="449248"/>
            <a:ext cx="4344141" cy="1700466"/>
          </a:xfrm>
          <a:prstGeom prst="rect">
            <a:avLst/>
          </a:prstGeom>
        </p:spPr>
        <p:txBody>
          <a:bodyPr wrap="square">
            <a:spAutoFit/>
          </a:bodyPr>
          <a:lstStyle/>
          <a:p>
            <a:pPr lvl="0" fontAlgn="base">
              <a:spcAft>
                <a:spcPts val="0"/>
              </a:spcAft>
            </a:pPr>
            <a:r>
              <a:rPr lang="en-GB" sz="1400" b="1" dirty="0">
                <a:solidFill>
                  <a:srgbClr val="303032"/>
                </a:solidFill>
                <a:latin typeface="Faricy New Rg" panose="020B0503000000020004" pitchFamily="34" charset="0"/>
                <a:ea typeface="Times New Roman" panose="02020603050405020304" pitchFamily="18" charset="0"/>
                <a:cs typeface="Calibri" panose="020F0502020204030204" pitchFamily="34" charset="0"/>
              </a:rPr>
              <a:t>We said we needed to better deliver for the wider literature sector. </a:t>
            </a:r>
            <a:endParaRPr lang="en-GB" sz="1400" b="1" dirty="0">
              <a:latin typeface="Faricy New Rg" panose="020B0503000000020004" pitchFamily="34" charset="0"/>
              <a:ea typeface="Times New Roman" panose="02020603050405020304" pitchFamily="18" charset="0"/>
              <a:cs typeface="Calibri" panose="020F0502020204030204" pitchFamily="34" charset="0"/>
            </a:endParaRPr>
          </a:p>
          <a:p>
            <a:pPr lvl="0" fontAlgn="base">
              <a:spcAft>
                <a:spcPts val="0"/>
              </a:spcAft>
            </a:pPr>
            <a:endParaRPr lang="en-GB" sz="1250" b="1" dirty="0">
              <a:latin typeface="Faricy New Rg" panose="020B0503000000020004" pitchFamily="34" charset="0"/>
              <a:ea typeface="Times New Roman" panose="02020603050405020304" pitchFamily="18" charset="0"/>
              <a:cs typeface="Calibri" panose="020F0502020204030204" pitchFamily="34" charset="0"/>
            </a:endParaRPr>
          </a:p>
          <a:p>
            <a:pPr fontAlgn="base"/>
            <a:r>
              <a:rPr lang="en-GB" sz="1250" dirty="0">
                <a:solidFill>
                  <a:srgbClr val="303032"/>
                </a:solidFill>
                <a:latin typeface="Faricy New Rg" panose="020B0503000000020004" pitchFamily="34" charset="0"/>
                <a:ea typeface="Times New Roman" panose="02020603050405020304" pitchFamily="18" charset="0"/>
                <a:cs typeface="Calibri" panose="020F0502020204030204" pitchFamily="34" charset="0"/>
              </a:rPr>
              <a:t>We are doing this by moving our focus from direct delivery to facilitation, supporting others to provide literary activities for themselves and their communities. </a:t>
            </a:r>
          </a:p>
          <a:p>
            <a:pPr fontAlgn="base"/>
            <a:endParaRPr lang="en-GB" sz="1250" dirty="0">
              <a:solidFill>
                <a:srgbClr val="303032"/>
              </a:solidFill>
              <a:latin typeface="Faricy New Rg" panose="020B0503000000020004" pitchFamily="34" charset="0"/>
              <a:ea typeface="Times New Roman" panose="02020603050405020304" pitchFamily="18" charset="0"/>
              <a:cs typeface="Calibri" panose="020F0502020204030204" pitchFamily="34" charset="0"/>
            </a:endParaRPr>
          </a:p>
          <a:p>
            <a:pPr fontAlgn="base"/>
            <a:r>
              <a:rPr lang="en-GB" sz="1400" b="1" dirty="0">
                <a:solidFill>
                  <a:srgbClr val="303032"/>
                </a:solidFill>
                <a:effectLst>
                  <a:outerShdw blurRad="38100" dist="38100" dir="2700000" algn="tl">
                    <a:srgbClr val="000000">
                      <a:alpha val="43137"/>
                    </a:srgbClr>
                  </a:outerShdw>
                </a:effectLst>
                <a:latin typeface="Faricy New Rg" panose="020B0503000000020004" pitchFamily="34" charset="0"/>
                <a:ea typeface="Times New Roman" panose="02020603050405020304" pitchFamily="18" charset="0"/>
                <a:cs typeface="Calibri" panose="020F0502020204030204" pitchFamily="34" charset="0"/>
              </a:rPr>
              <a:t>Since April 2019…</a:t>
            </a:r>
          </a:p>
        </p:txBody>
      </p:sp>
      <p:cxnSp>
        <p:nvCxnSpPr>
          <p:cNvPr id="21" name="Straight Connector 20">
            <a:extLst>
              <a:ext uri="{FF2B5EF4-FFF2-40B4-BE49-F238E27FC236}">
                <a16:creationId xmlns:a16="http://schemas.microsoft.com/office/drawing/2014/main" id="{B9B0E8DB-4940-45D6-A3B9-342345400492}"/>
              </a:ext>
            </a:extLst>
          </p:cNvPr>
          <p:cNvCxnSpPr>
            <a:cxnSpLocks/>
          </p:cNvCxnSpPr>
          <p:nvPr/>
        </p:nvCxnSpPr>
        <p:spPr>
          <a:xfrm flipH="1">
            <a:off x="-3764280" y="3881768"/>
            <a:ext cx="174941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6D10007-C8F4-4663-9756-4E1FE610A457}"/>
              </a:ext>
            </a:extLst>
          </p:cNvPr>
          <p:cNvCxnSpPr>
            <a:cxnSpLocks/>
          </p:cNvCxnSpPr>
          <p:nvPr/>
        </p:nvCxnSpPr>
        <p:spPr>
          <a:xfrm flipH="1">
            <a:off x="-2969907" y="3736032"/>
            <a:ext cx="174941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E4129D23-2E17-4BD8-A76A-F59F66AF7E9F}"/>
              </a:ext>
            </a:extLst>
          </p:cNvPr>
          <p:cNvGrpSpPr/>
          <p:nvPr/>
        </p:nvGrpSpPr>
        <p:grpSpPr>
          <a:xfrm>
            <a:off x="130681" y="2442350"/>
            <a:ext cx="4138925" cy="2878837"/>
            <a:chOff x="130681" y="2442350"/>
            <a:chExt cx="4138925" cy="2878837"/>
          </a:xfrm>
        </p:grpSpPr>
        <p:sp>
          <p:nvSpPr>
            <p:cNvPr id="17" name="TextBox 16">
              <a:extLst>
                <a:ext uri="{FF2B5EF4-FFF2-40B4-BE49-F238E27FC236}">
                  <a16:creationId xmlns:a16="http://schemas.microsoft.com/office/drawing/2014/main" id="{DE315B6C-93F1-4EF4-B4F0-5DD33E40772E}"/>
                </a:ext>
              </a:extLst>
            </p:cNvPr>
            <p:cNvSpPr txBox="1"/>
            <p:nvPr/>
          </p:nvSpPr>
          <p:spPr>
            <a:xfrm>
              <a:off x="130681" y="2560349"/>
              <a:ext cx="1938772" cy="1077218"/>
            </a:xfrm>
            <a:prstGeom prst="rect">
              <a:avLst/>
            </a:prstGeom>
            <a:noFill/>
            <a:ln>
              <a:noFill/>
            </a:ln>
          </p:spPr>
          <p:txBody>
            <a:bodyPr wrap="square" rtlCol="0">
              <a:spAutoFit/>
            </a:bodyPr>
            <a:lstStyle/>
            <a:p>
              <a:pPr algn="ctr"/>
              <a:r>
                <a:rPr lang="en-GB" sz="2800" b="1" dirty="0">
                  <a:solidFill>
                    <a:srgbClr val="0092A1"/>
                  </a:solidFill>
                  <a:latin typeface="Faricy New Rg" panose="020B0503000000020004" pitchFamily="34" charset="0"/>
                </a:rPr>
                <a:t>1,000+</a:t>
              </a:r>
              <a:endParaRPr lang="en-GB" sz="1100" b="1" dirty="0">
                <a:solidFill>
                  <a:srgbClr val="0092A1"/>
                </a:solidFill>
                <a:latin typeface="Faricy New Rg" panose="020B0503000000020004" pitchFamily="34" charset="0"/>
              </a:endParaRPr>
            </a:p>
            <a:p>
              <a:pPr algn="ctr"/>
              <a:r>
                <a:rPr lang="en-GB" sz="1200" dirty="0">
                  <a:latin typeface="Faricy New Rg" panose="020B0503000000020004" pitchFamily="34" charset="0"/>
                </a:rPr>
                <a:t>Hours of facilitation work has been delivered to the literature sector</a:t>
              </a:r>
              <a:endParaRPr lang="en-GB" sz="3200" dirty="0">
                <a:latin typeface="Faricy New Rg" panose="020B0503000000020004" pitchFamily="34" charset="0"/>
              </a:endParaRPr>
            </a:p>
          </p:txBody>
        </p:sp>
        <p:sp>
          <p:nvSpPr>
            <p:cNvPr id="16" name="TextBox 15">
              <a:extLst>
                <a:ext uri="{FF2B5EF4-FFF2-40B4-BE49-F238E27FC236}">
                  <a16:creationId xmlns:a16="http://schemas.microsoft.com/office/drawing/2014/main" id="{F9DEE92D-69D2-45FF-9E5A-73186AC07523}"/>
                </a:ext>
              </a:extLst>
            </p:cNvPr>
            <p:cNvSpPr txBox="1"/>
            <p:nvPr/>
          </p:nvSpPr>
          <p:spPr>
            <a:xfrm>
              <a:off x="2330833" y="2528019"/>
              <a:ext cx="1938773" cy="1077218"/>
            </a:xfrm>
            <a:prstGeom prst="rect">
              <a:avLst/>
            </a:prstGeom>
            <a:noFill/>
            <a:ln>
              <a:noFill/>
            </a:ln>
          </p:spPr>
          <p:txBody>
            <a:bodyPr wrap="square" rtlCol="0">
              <a:spAutoFit/>
            </a:bodyPr>
            <a:lstStyle/>
            <a:p>
              <a:pPr algn="ctr"/>
              <a:r>
                <a:rPr lang="en-GB" sz="2800" b="1" dirty="0">
                  <a:solidFill>
                    <a:srgbClr val="0092A1"/>
                  </a:solidFill>
                  <a:latin typeface="Faricy New Rg" panose="020B0503000000020004" pitchFamily="34" charset="0"/>
                </a:rPr>
                <a:t>789</a:t>
              </a:r>
            </a:p>
            <a:p>
              <a:pPr algn="ctr"/>
              <a:r>
                <a:rPr lang="en-GB" sz="1200" dirty="0">
                  <a:solidFill>
                    <a:schemeClr val="tx1">
                      <a:lumMod val="95000"/>
                      <a:lumOff val="5000"/>
                    </a:schemeClr>
                  </a:solidFill>
                  <a:latin typeface="Faricy New Rg" panose="020B0503000000020004" pitchFamily="34" charset="0"/>
                </a:rPr>
                <a:t>Groups, individuals and organisations received facilitatory support </a:t>
              </a:r>
            </a:p>
          </p:txBody>
        </p:sp>
        <p:sp>
          <p:nvSpPr>
            <p:cNvPr id="19" name="TextBox 18">
              <a:extLst>
                <a:ext uri="{FF2B5EF4-FFF2-40B4-BE49-F238E27FC236}">
                  <a16:creationId xmlns:a16="http://schemas.microsoft.com/office/drawing/2014/main" id="{E4DEE0C3-D284-4867-B0E8-70A449FBEB90}"/>
                </a:ext>
              </a:extLst>
            </p:cNvPr>
            <p:cNvSpPr txBox="1"/>
            <p:nvPr/>
          </p:nvSpPr>
          <p:spPr>
            <a:xfrm>
              <a:off x="130681" y="3881769"/>
              <a:ext cx="1938772" cy="1261884"/>
            </a:xfrm>
            <a:prstGeom prst="rect">
              <a:avLst/>
            </a:prstGeom>
            <a:noFill/>
            <a:ln>
              <a:noFill/>
            </a:ln>
          </p:spPr>
          <p:txBody>
            <a:bodyPr wrap="square" rtlCol="0">
              <a:spAutoFit/>
            </a:bodyPr>
            <a:lstStyle/>
            <a:p>
              <a:pPr algn="ctr"/>
              <a:r>
                <a:rPr lang="en-GB" sz="2800" b="1" dirty="0">
                  <a:solidFill>
                    <a:srgbClr val="0092A1"/>
                  </a:solidFill>
                  <a:latin typeface="Faricy New Rg" panose="020B0503000000020004" pitchFamily="34" charset="0"/>
                </a:rPr>
                <a:t>109</a:t>
              </a:r>
              <a:endParaRPr lang="en-GB" sz="1100" b="1" dirty="0">
                <a:solidFill>
                  <a:srgbClr val="0092A1"/>
                </a:solidFill>
                <a:latin typeface="Faricy New Rg" panose="020B0503000000020004" pitchFamily="34" charset="0"/>
              </a:endParaRPr>
            </a:p>
            <a:p>
              <a:pPr algn="ctr"/>
              <a:r>
                <a:rPr lang="en-GB" sz="1200" dirty="0">
                  <a:latin typeface="Faricy New Rg" panose="020B0503000000020004" pitchFamily="34" charset="0"/>
                </a:rPr>
                <a:t>Partner-led projects have received facilitation or secondary partnership support</a:t>
              </a:r>
            </a:p>
          </p:txBody>
        </p:sp>
        <p:sp>
          <p:nvSpPr>
            <p:cNvPr id="20" name="TextBox 19">
              <a:extLst>
                <a:ext uri="{FF2B5EF4-FFF2-40B4-BE49-F238E27FC236}">
                  <a16:creationId xmlns:a16="http://schemas.microsoft.com/office/drawing/2014/main" id="{5FE8C83B-8B5D-4CF5-A37A-998F13BEE964}"/>
                </a:ext>
              </a:extLst>
            </p:cNvPr>
            <p:cNvSpPr txBox="1"/>
            <p:nvPr/>
          </p:nvSpPr>
          <p:spPr>
            <a:xfrm>
              <a:off x="2330834" y="3881769"/>
              <a:ext cx="1938772" cy="1261884"/>
            </a:xfrm>
            <a:prstGeom prst="rect">
              <a:avLst/>
            </a:prstGeom>
            <a:noFill/>
            <a:ln>
              <a:noFill/>
            </a:ln>
          </p:spPr>
          <p:txBody>
            <a:bodyPr wrap="square" rtlCol="0">
              <a:spAutoFit/>
            </a:bodyPr>
            <a:lstStyle/>
            <a:p>
              <a:pPr algn="ctr"/>
              <a:r>
                <a:rPr lang="en-GB" sz="2800" b="1" dirty="0">
                  <a:solidFill>
                    <a:srgbClr val="0092A1"/>
                  </a:solidFill>
                  <a:latin typeface="Faricy New Rg" panose="020B0503000000020004" pitchFamily="34" charset="0"/>
                </a:rPr>
                <a:t>20</a:t>
              </a:r>
              <a:endParaRPr lang="en-GB" sz="1100" b="1" dirty="0">
                <a:solidFill>
                  <a:srgbClr val="0092A1"/>
                </a:solidFill>
                <a:latin typeface="Faricy New Rg" panose="020B0503000000020004" pitchFamily="34" charset="0"/>
              </a:endParaRPr>
            </a:p>
            <a:p>
              <a:pPr algn="ctr"/>
              <a:r>
                <a:rPr lang="en-GB" sz="1200" dirty="0">
                  <a:latin typeface="Faricy New Rg" panose="020B0503000000020004" pitchFamily="34" charset="0"/>
                </a:rPr>
                <a:t>New self-run sustainable literary projects have been stimulated in areas of need</a:t>
              </a:r>
              <a:endParaRPr lang="en-GB" sz="3200" dirty="0">
                <a:latin typeface="Faricy New Rg" panose="020B0503000000020004" pitchFamily="34" charset="0"/>
              </a:endParaRPr>
            </a:p>
          </p:txBody>
        </p:sp>
        <p:cxnSp>
          <p:nvCxnSpPr>
            <p:cNvPr id="6" name="Straight Connector 5">
              <a:extLst>
                <a:ext uri="{FF2B5EF4-FFF2-40B4-BE49-F238E27FC236}">
                  <a16:creationId xmlns:a16="http://schemas.microsoft.com/office/drawing/2014/main" id="{7115CB5A-48FA-4C37-9516-70987EA0A60C}"/>
                </a:ext>
              </a:extLst>
            </p:cNvPr>
            <p:cNvCxnSpPr/>
            <p:nvPr/>
          </p:nvCxnSpPr>
          <p:spPr>
            <a:xfrm>
              <a:off x="2261857" y="2442350"/>
              <a:ext cx="0" cy="287883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5F034801-D98D-4D2E-826C-1C50E2F6674F}"/>
              </a:ext>
            </a:extLst>
          </p:cNvPr>
          <p:cNvCxnSpPr>
            <a:cxnSpLocks/>
          </p:cNvCxnSpPr>
          <p:nvPr/>
        </p:nvCxnSpPr>
        <p:spPr>
          <a:xfrm flipH="1">
            <a:off x="206963" y="3757314"/>
            <a:ext cx="407850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36B61CE-E666-49FE-AD53-B85E0A431674}"/>
              </a:ext>
            </a:extLst>
          </p:cNvPr>
          <p:cNvSpPr/>
          <p:nvPr/>
        </p:nvSpPr>
        <p:spPr>
          <a:xfrm>
            <a:off x="10322560" y="184814"/>
            <a:ext cx="1869440" cy="365125"/>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bg1"/>
                </a:solidFill>
                <a:latin typeface="Faricy New Rg" panose="020B0503000000020004" pitchFamily="34" charset="0"/>
              </a:rPr>
              <a:t>Operational </a:t>
            </a:r>
            <a:r>
              <a:rPr lang="en-GB" sz="1100" dirty="0">
                <a:solidFill>
                  <a:schemeClr val="bg1"/>
                </a:solidFill>
                <a:latin typeface="Faricy New Rg" panose="020B0503000000020004" pitchFamily="34" charset="0"/>
              </a:rPr>
              <a:t>Department</a:t>
            </a:r>
          </a:p>
        </p:txBody>
      </p:sp>
      <p:grpSp>
        <p:nvGrpSpPr>
          <p:cNvPr id="43" name="Group 42">
            <a:extLst>
              <a:ext uri="{FF2B5EF4-FFF2-40B4-BE49-F238E27FC236}">
                <a16:creationId xmlns:a16="http://schemas.microsoft.com/office/drawing/2014/main" id="{A33CAFA7-9835-42AB-A334-AA6E2C7CD647}"/>
              </a:ext>
            </a:extLst>
          </p:cNvPr>
          <p:cNvGrpSpPr/>
          <p:nvPr/>
        </p:nvGrpSpPr>
        <p:grpSpPr>
          <a:xfrm>
            <a:off x="4695529" y="194836"/>
            <a:ext cx="2561798" cy="345080"/>
            <a:chOff x="0" y="5203840"/>
            <a:chExt cx="11978936" cy="1654161"/>
          </a:xfrm>
        </p:grpSpPr>
        <p:pic>
          <p:nvPicPr>
            <p:cNvPr id="44" name="Picture 2">
              <a:extLst>
                <a:ext uri="{FF2B5EF4-FFF2-40B4-BE49-F238E27FC236}">
                  <a16:creationId xmlns:a16="http://schemas.microsoft.com/office/drawing/2014/main" id="{DEA80890-4583-4ABA-84B9-EE7C0F5E5E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2434"/>
            <a:stretch/>
          </p:blipFill>
          <p:spPr bwMode="auto">
            <a:xfrm>
              <a:off x="0" y="5203840"/>
              <a:ext cx="6257925" cy="165416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5" name="Picture 2">
              <a:extLst>
                <a:ext uri="{FF2B5EF4-FFF2-40B4-BE49-F238E27FC236}">
                  <a16:creationId xmlns:a16="http://schemas.microsoft.com/office/drawing/2014/main" id="{A1EC8C27-BA98-4A93-895A-84BBA80A6A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54" t="47869" b="24565"/>
            <a:stretch/>
          </p:blipFill>
          <p:spPr bwMode="auto">
            <a:xfrm>
              <a:off x="5937173" y="5203840"/>
              <a:ext cx="6041763" cy="1654161"/>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27169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DF4418B-F0C3-4EEF-8290-02380E9CC023}"/>
              </a:ext>
            </a:extLst>
          </p:cNvPr>
          <p:cNvGraphicFramePr>
            <a:graphicFrameLocks noGrp="1"/>
          </p:cNvGraphicFramePr>
          <p:nvPr>
            <p:extLst>
              <p:ext uri="{D42A27DB-BD31-4B8C-83A1-F6EECF244321}">
                <p14:modId xmlns:p14="http://schemas.microsoft.com/office/powerpoint/2010/main" val="1426345844"/>
              </p:ext>
            </p:extLst>
          </p:nvPr>
        </p:nvGraphicFramePr>
        <p:xfrm>
          <a:off x="376570" y="1256965"/>
          <a:ext cx="11438859" cy="5300997"/>
        </p:xfrm>
        <a:graphic>
          <a:graphicData uri="http://schemas.openxmlformats.org/drawingml/2006/table">
            <a:tbl>
              <a:tblPr firstRow="1" firstCol="1" bandRow="1"/>
              <a:tblGrid>
                <a:gridCol w="1186733">
                  <a:extLst>
                    <a:ext uri="{9D8B030D-6E8A-4147-A177-3AD203B41FA5}">
                      <a16:colId xmlns:a16="http://schemas.microsoft.com/office/drawing/2014/main" val="2942724612"/>
                    </a:ext>
                  </a:extLst>
                </a:gridCol>
                <a:gridCol w="2926113">
                  <a:extLst>
                    <a:ext uri="{9D8B030D-6E8A-4147-A177-3AD203B41FA5}">
                      <a16:colId xmlns:a16="http://schemas.microsoft.com/office/drawing/2014/main" val="3119972959"/>
                    </a:ext>
                  </a:extLst>
                </a:gridCol>
                <a:gridCol w="6535714">
                  <a:extLst>
                    <a:ext uri="{9D8B030D-6E8A-4147-A177-3AD203B41FA5}">
                      <a16:colId xmlns:a16="http://schemas.microsoft.com/office/drawing/2014/main" val="736020784"/>
                    </a:ext>
                  </a:extLst>
                </a:gridCol>
                <a:gridCol w="790299">
                  <a:extLst>
                    <a:ext uri="{9D8B030D-6E8A-4147-A177-3AD203B41FA5}">
                      <a16:colId xmlns:a16="http://schemas.microsoft.com/office/drawing/2014/main" val="1776716464"/>
                    </a:ext>
                  </a:extLst>
                </a:gridCol>
              </a:tblGrid>
              <a:tr h="740809">
                <a:tc>
                  <a:txBody>
                    <a:bodyPr/>
                    <a:lstStyle/>
                    <a:p>
                      <a:pPr algn="ctr" fontAlgn="base">
                        <a:spcBef>
                          <a:spcPts val="0"/>
                        </a:spcBef>
                        <a:spcAft>
                          <a:spcPts val="0"/>
                        </a:spcAft>
                      </a:pPr>
                      <a:endParaRPr lang="en-GB" sz="1200" b="0" i="0" u="none" strike="noStrike">
                        <a:effectLst/>
                        <a:latin typeface="Arial" panose="020B0604020202020204" pitchFamily="34" charset="0"/>
                      </a:endParaRPr>
                    </a:p>
                  </a:txBody>
                  <a:tcPr marL="54834" marR="54834" marT="7616"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spcBef>
                          <a:spcPts val="0"/>
                        </a:spcBef>
                        <a:spcAft>
                          <a:spcPts val="0"/>
                        </a:spcAft>
                      </a:pPr>
                      <a:r>
                        <a:rPr lang="en-GB" sz="1300" b="1" i="0" u="none" strike="noStrike" dirty="0">
                          <a:solidFill>
                            <a:srgbClr val="FFFFFF"/>
                          </a:solidFill>
                          <a:effectLst/>
                          <a:latin typeface="Faricy New Rg" panose="020B0503000000020004" pitchFamily="34" charset="0"/>
                          <a:ea typeface="Times New Roman" panose="02020603050405020304" pitchFamily="18" charset="0"/>
                          <a:cs typeface="Calibri" panose="020F0502020204030204" pitchFamily="34" charset="0"/>
                        </a:rPr>
                        <a:t>Target for 31 March 2020</a:t>
                      </a:r>
                      <a:endParaRPr lang="en-GB" sz="1300" b="1" i="0" u="none" strike="noStrike" dirty="0">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rgbClr val="FFFFFF"/>
                          </a:solidFill>
                          <a:effectLst/>
                          <a:latin typeface="Faricy New Rg" panose="020B0503000000020004" pitchFamily="34" charset="0"/>
                          <a:ea typeface="Times New Roman" panose="02020603050405020304" pitchFamily="18" charset="0"/>
                          <a:cs typeface="Calibri" panose="020F0502020204030204" pitchFamily="34" charset="0"/>
                        </a:rPr>
                        <a:t>Current Progress</a:t>
                      </a:r>
                      <a:endParaRPr lang="en-GB" sz="1300" b="1" i="0" u="none" strike="noStrike" dirty="0">
                        <a:effectLst/>
                        <a:latin typeface="Faricy New Rg" panose="020B0503000000020004" pitchFamily="34" charset="0"/>
                      </a:endParaRPr>
                    </a:p>
                    <a:p>
                      <a:pPr algn="ctr" fontAlgn="base">
                        <a:spcBef>
                          <a:spcPts val="0"/>
                        </a:spcBef>
                        <a:spcAft>
                          <a:spcPts val="0"/>
                        </a:spcAft>
                      </a:pPr>
                      <a:r>
                        <a:rPr lang="en-GB" sz="1300" b="1" i="0" u="none" strike="noStrike" dirty="0">
                          <a:solidFill>
                            <a:srgbClr val="FFFFFF"/>
                          </a:solidFill>
                          <a:effectLst/>
                          <a:latin typeface="Faricy New Rg" panose="020B0503000000020004" pitchFamily="34" charset="0"/>
                          <a:ea typeface="Times New Roman" panose="02020603050405020304" pitchFamily="18" charset="0"/>
                          <a:cs typeface="Calibri" panose="020F0502020204030204" pitchFamily="34" charset="0"/>
                        </a:rPr>
                        <a:t>1 January – 31 March 2020</a:t>
                      </a:r>
                      <a:endParaRPr lang="en-GB" sz="1300" b="1" i="0" u="none" strike="noStrike" dirty="0">
                        <a:effectLst/>
                        <a:latin typeface="Faricy New Rg" panose="020B0503000000020004" pitchFamily="34" charset="0"/>
                      </a:endParaRPr>
                    </a:p>
                  </a:txBody>
                  <a:tcPr marL="54834" marR="54834" marT="76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rgbClr val="FFFFFF"/>
                          </a:solidFill>
                          <a:effectLst/>
                          <a:latin typeface="Faricy New Rg" panose="020B0503000000020004" pitchFamily="34" charset="0"/>
                          <a:ea typeface="Times New Roman" panose="02020603050405020304" pitchFamily="18" charset="0"/>
                          <a:cs typeface="Calibri" panose="020F0502020204030204" pitchFamily="34" charset="0"/>
                        </a:rPr>
                        <a:t>Method of data capture</a:t>
                      </a:r>
                      <a:endParaRPr lang="en-GB" sz="1300" b="1" i="0" u="none" strike="noStrike" dirty="0">
                        <a:effectLst/>
                        <a:latin typeface="Faricy New Rg" panose="020B0503000000020004" pitchFamily="34" charset="0"/>
                      </a:endParaRPr>
                    </a:p>
                  </a:txBody>
                  <a:tcPr marL="54834" marR="54834" marT="76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extLst>
                  <a:ext uri="{0D108BD9-81ED-4DB2-BD59-A6C34878D82A}">
                    <a16:rowId xmlns:a16="http://schemas.microsoft.com/office/drawing/2014/main" val="1984690769"/>
                  </a:ext>
                </a:extLst>
              </a:tr>
              <a:tr h="1625069">
                <a:tc>
                  <a:txBody>
                    <a:bodyPr/>
                    <a:lstStyle/>
                    <a:p>
                      <a:pPr algn="l" fontAlgn="base">
                        <a:spcBef>
                          <a:spcPts val="0"/>
                        </a:spcBef>
                        <a:spcAft>
                          <a:spcPts val="0"/>
                        </a:spcAft>
                      </a:pPr>
                      <a:r>
                        <a:rPr lang="en-GB" sz="1300" b="1" i="0" u="none" strike="noStrike">
                          <a:solidFill>
                            <a:srgbClr val="FFFFFF"/>
                          </a:solidFill>
                          <a:effectLst/>
                          <a:latin typeface="Faricy New Rg" panose="020B0503000000020004" pitchFamily="34" charset="0"/>
                          <a:ea typeface="Times New Roman" panose="02020603050405020304" pitchFamily="18" charset="0"/>
                          <a:cs typeface="Calibri" panose="020F0502020204030204" pitchFamily="34" charset="0"/>
                        </a:rPr>
                        <a:t>Organisational Impact</a:t>
                      </a:r>
                      <a:endParaRPr lang="en-GB" sz="1300" b="1" i="0" u="none" strike="noStrike">
                        <a:effectLst/>
                        <a:latin typeface="Faricy New Rg" panose="020B0503000000020004" pitchFamily="34" charset="0"/>
                      </a:endParaRPr>
                    </a:p>
                  </a:txBody>
                  <a:tcPr marL="54834" marR="54834" marT="76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l" fontAlgn="base">
                        <a:spcBef>
                          <a:spcPts val="0"/>
                        </a:spcBef>
                        <a:spcAft>
                          <a:spcPts val="0"/>
                        </a:spcAft>
                      </a:pPr>
                      <a:br>
                        <a:rPr lang="en-GB" sz="1200" b="0" i="0" u="none" strike="noStrike" dirty="0">
                          <a:effectLst/>
                          <a:latin typeface="+mn-lt"/>
                          <a:ea typeface="Times New Roman" panose="02020603050405020304" pitchFamily="18" charset="0"/>
                          <a:cs typeface="Calibri" panose="020F0502020204030204" pitchFamily="34" charset="0"/>
                        </a:rPr>
                      </a:br>
                      <a:r>
                        <a:rPr lang="en-GB" sz="1200" b="0" i="0" u="none" strike="noStrike" dirty="0">
                          <a:effectLst/>
                          <a:latin typeface="+mn-lt"/>
                          <a:ea typeface="Times New Roman" panose="02020603050405020304" pitchFamily="18" charset="0"/>
                          <a:cs typeface="Calibri" panose="020F0502020204030204" pitchFamily="34" charset="0"/>
                        </a:rPr>
                        <a:t>We will be on our way to </a:t>
                      </a:r>
                      <a:r>
                        <a:rPr lang="en-GB" sz="1200" b="1" i="0" u="none" strike="noStrike" dirty="0">
                          <a:effectLst/>
                          <a:latin typeface="+mn-lt"/>
                          <a:ea typeface="Times New Roman" panose="02020603050405020304" pitchFamily="18" charset="0"/>
                          <a:cs typeface="Calibri" panose="020F0502020204030204" pitchFamily="34" charset="0"/>
                        </a:rPr>
                        <a:t>empowering, improving and brightening </a:t>
                      </a:r>
                      <a:r>
                        <a:rPr lang="en-GB" sz="1200" b="0" i="0" u="none" strike="noStrike" dirty="0">
                          <a:effectLst/>
                          <a:latin typeface="+mn-lt"/>
                          <a:ea typeface="Times New Roman" panose="02020603050405020304" pitchFamily="18" charset="0"/>
                          <a:cs typeface="Calibri" panose="020F0502020204030204" pitchFamily="34" charset="0"/>
                        </a:rPr>
                        <a:t>the lives of our clients, contributing to their greater well-being and that of Wales’ society, economy and culture</a:t>
                      </a:r>
                      <a:br>
                        <a:rPr lang="en-GB" sz="1200" b="0" i="0" u="none" strike="noStrike" dirty="0">
                          <a:effectLst/>
                          <a:latin typeface="+mn-lt"/>
                          <a:ea typeface="Times New Roman" panose="02020603050405020304" pitchFamily="18" charset="0"/>
                          <a:cs typeface="Calibri" panose="020F0502020204030204" pitchFamily="34" charset="0"/>
                        </a:rPr>
                      </a:br>
                      <a:endParaRPr lang="en-GB" sz="1200" b="0" i="0" u="none" strike="noStrike" dirty="0">
                        <a:effectLst/>
                        <a:latin typeface="+mn-lt"/>
                      </a:endParaRPr>
                    </a:p>
                  </a:txBody>
                  <a:tcPr marL="54834" marR="54834" marT="7616"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base">
                        <a:spcBef>
                          <a:spcPts val="0"/>
                        </a:spcBef>
                        <a:spcAft>
                          <a:spcPts val="0"/>
                        </a:spcAft>
                      </a:pPr>
                      <a:endParaRPr lang="en-GB" sz="1200" dirty="0"/>
                    </a:p>
                    <a:p>
                      <a:pPr algn="l" fontAlgn="base">
                        <a:spcBef>
                          <a:spcPts val="0"/>
                        </a:spcBef>
                        <a:spcAft>
                          <a:spcPts val="0"/>
                        </a:spcAft>
                      </a:pPr>
                      <a:endParaRPr lang="en-GB" sz="1200" dirty="0"/>
                    </a:p>
                    <a:p>
                      <a:pPr algn="l" fontAlgn="base">
                        <a:spcBef>
                          <a:spcPts val="0"/>
                        </a:spcBef>
                        <a:spcAft>
                          <a:spcPts val="0"/>
                        </a:spcAft>
                      </a:pPr>
                      <a:endParaRPr lang="en-GB" sz="1200" dirty="0"/>
                    </a:p>
                    <a:p>
                      <a:pPr algn="l" fontAlgn="base">
                        <a:spcBef>
                          <a:spcPts val="0"/>
                        </a:spcBef>
                        <a:spcAft>
                          <a:spcPts val="0"/>
                        </a:spcAft>
                      </a:pPr>
                      <a:endParaRPr lang="en-GB" sz="1200" dirty="0"/>
                    </a:p>
                    <a:p>
                      <a:pPr algn="l" fontAlgn="base">
                        <a:spcBef>
                          <a:spcPts val="0"/>
                        </a:spcBef>
                        <a:spcAft>
                          <a:spcPts val="0"/>
                        </a:spcAft>
                      </a:pPr>
                      <a:r>
                        <a:rPr lang="en-GB" sz="1200" dirty="0"/>
                        <a:t>The three year Longitudinal Survey has been created and sent to a representative sample of 10 clients, who have been contracted to complete it twice a year. </a:t>
                      </a:r>
                      <a:r>
                        <a:rPr lang="en-GB" sz="1200" b="0" i="0" u="none" strike="noStrike" dirty="0">
                          <a:solidFill>
                            <a:schemeClr val="tx1"/>
                          </a:solidFill>
                          <a:effectLst/>
                          <a:latin typeface="+mn-lt"/>
                          <a:ea typeface="Times New Roman" panose="02020603050405020304" pitchFamily="18" charset="0"/>
                          <a:cs typeface="Calibri" panose="020F0502020204030204" pitchFamily="34" charset="0"/>
                        </a:rPr>
                        <a:t>Three new clients have been selected to participate in the Longitudinal Survey 2020-2023, and we will expand the sample by another 3 this year. </a:t>
                      </a:r>
                    </a:p>
                    <a:p>
                      <a:pPr algn="l" fontAlgn="base">
                        <a:spcBef>
                          <a:spcPts val="0"/>
                        </a:spcBef>
                        <a:spcAft>
                          <a:spcPts val="0"/>
                        </a:spcAft>
                      </a:pPr>
                      <a:endParaRPr lang="en-GB" sz="1200" b="1" i="0" u="none" strike="noStrike" dirty="0">
                        <a:solidFill>
                          <a:schemeClr val="tx1"/>
                        </a:solidFill>
                        <a:effectLst/>
                        <a:latin typeface="+mn-lt"/>
                        <a:ea typeface="Times New Roman" panose="02020603050405020304" pitchFamily="18" charset="0"/>
                        <a:cs typeface="Calibri" panose="020F0502020204030204" pitchFamily="34" charset="0"/>
                      </a:endParaRPr>
                    </a:p>
                    <a:p>
                      <a:pPr algn="l" fontAlgn="base">
                        <a:spcBef>
                          <a:spcPts val="0"/>
                        </a:spcBef>
                        <a:spcAft>
                          <a:spcPts val="0"/>
                        </a:spcAft>
                      </a:pPr>
                      <a:r>
                        <a:rPr lang="en-GB" sz="1200" b="0" i="0" u="none" strike="noStrike" dirty="0">
                          <a:solidFill>
                            <a:schemeClr val="tx1"/>
                          </a:solidFill>
                          <a:effectLst/>
                          <a:latin typeface="+mn-lt"/>
                          <a:ea typeface="Times New Roman" panose="02020603050405020304" pitchFamily="18" charset="0"/>
                          <a:cs typeface="Calibri" panose="020F0502020204030204" pitchFamily="34" charset="0"/>
                        </a:rPr>
                        <a:t>The next analysis of the Longitudinal Survey will be available after survey #3 is completed by the clients in September/October 2020. </a:t>
                      </a:r>
                    </a:p>
                    <a:p>
                      <a:pPr algn="l" fontAlgn="base">
                        <a:spcBef>
                          <a:spcPts val="0"/>
                        </a:spcBef>
                        <a:spcAft>
                          <a:spcPts val="0"/>
                        </a:spcAft>
                      </a:pPr>
                      <a:endParaRPr lang="en-GB" sz="1200" b="0" i="0" u="none" strike="noStrike" dirty="0">
                        <a:solidFill>
                          <a:schemeClr val="tx1"/>
                        </a:solidFill>
                        <a:effectLst/>
                        <a:latin typeface="+mn-lt"/>
                        <a:ea typeface="Times New Roman" panose="02020603050405020304" pitchFamily="18" charset="0"/>
                        <a:cs typeface="Calibri" panose="020F0502020204030204" pitchFamily="34" charset="0"/>
                      </a:endParaRPr>
                    </a:p>
                    <a:p>
                      <a:pPr algn="l" fontAlgn="base">
                        <a:spcBef>
                          <a:spcPts val="0"/>
                        </a:spcBef>
                        <a:spcAft>
                          <a:spcPts val="0"/>
                        </a:spcAft>
                      </a:pPr>
                      <a:r>
                        <a:rPr lang="en-GB" sz="1200" b="0" i="0" u="none" strike="noStrike" dirty="0">
                          <a:solidFill>
                            <a:schemeClr val="tx1"/>
                          </a:solidFill>
                          <a:effectLst/>
                          <a:latin typeface="+mn-lt"/>
                          <a:ea typeface="Times New Roman" panose="02020603050405020304" pitchFamily="18" charset="0"/>
                          <a:cs typeface="Calibri" panose="020F0502020204030204" pitchFamily="34" charset="0"/>
                        </a:rPr>
                        <a:t>In the meantime, we’re keeping in touch with the current sample clients as they continue to engage with Literature Wales and other organisations and professional opportunities.</a:t>
                      </a:r>
                    </a:p>
                  </a:txBody>
                  <a:tcPr marL="73111" marR="73111" marT="36556" marB="365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base">
                        <a:spcBef>
                          <a:spcPts val="0"/>
                        </a:spcBef>
                        <a:spcAft>
                          <a:spcPts val="0"/>
                        </a:spcAft>
                      </a:pPr>
                      <a:br>
                        <a:rPr lang="en-GB" sz="1200" b="0" i="0" u="none" strike="noStrike">
                          <a:solidFill>
                            <a:srgbClr val="000000"/>
                          </a:solidFill>
                          <a:effectLst/>
                          <a:latin typeface="+mn-lt"/>
                          <a:ea typeface="Times New Roman" panose="02020603050405020304" pitchFamily="18" charset="0"/>
                          <a:cs typeface="Calibri" panose="020F0502020204030204" pitchFamily="34" charset="0"/>
                        </a:rPr>
                      </a:br>
                      <a:r>
                        <a:rPr lang="en-GB" sz="1100" b="0" i="0" u="none" strike="noStrike">
                          <a:solidFill>
                            <a:srgbClr val="000000"/>
                          </a:solidFill>
                          <a:effectLst/>
                          <a:latin typeface="+mn-lt"/>
                          <a:ea typeface="Times New Roman" panose="02020603050405020304" pitchFamily="18" charset="0"/>
                          <a:cs typeface="Calibri" panose="020F0502020204030204" pitchFamily="34" charset="0"/>
                        </a:rPr>
                        <a:t>2019-22 Longitudinal Survey  </a:t>
                      </a:r>
                      <a:endParaRPr lang="en-GB" sz="1100" b="0" i="0" u="none" strike="noStrike">
                        <a:effectLst/>
                        <a:latin typeface="+mn-lt"/>
                      </a:endParaRPr>
                    </a:p>
                    <a:p>
                      <a:pPr algn="ctr" fontAlgn="base">
                        <a:spcBef>
                          <a:spcPts val="0"/>
                        </a:spcBef>
                        <a:spcAft>
                          <a:spcPts val="0"/>
                        </a:spcAft>
                      </a:pPr>
                      <a:r>
                        <a:rPr lang="en-GB" sz="1200" b="1" i="0" u="none" strike="noStrike">
                          <a:effectLst/>
                          <a:latin typeface="+mn-lt"/>
                          <a:ea typeface="Times New Roman" panose="02020603050405020304" pitchFamily="18" charset="0"/>
                          <a:cs typeface="Calibri" panose="020F0502020204030204" pitchFamily="34" charset="0"/>
                        </a:rPr>
                        <a:t> </a:t>
                      </a:r>
                      <a:endParaRPr lang="en-GB" sz="1200" b="0" i="0" u="none" strike="noStrike">
                        <a:effectLst/>
                        <a:latin typeface="+mn-lt"/>
                      </a:endParaRPr>
                    </a:p>
                  </a:txBody>
                  <a:tcPr marL="54834" marR="54834" marT="761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0848211"/>
                  </a:ext>
                </a:extLst>
              </a:tr>
              <a:tr h="2935119">
                <a:tc>
                  <a:txBody>
                    <a:bodyPr/>
                    <a:lstStyle/>
                    <a:p>
                      <a:pPr marR="73152" algn="l" fontAlgn="base">
                        <a:spcBef>
                          <a:spcPts val="0"/>
                        </a:spcBef>
                        <a:spcAft>
                          <a:spcPts val="0"/>
                        </a:spcAft>
                      </a:pPr>
                      <a:r>
                        <a:rPr lang="en-GB" sz="1300" b="1" i="0" u="none" strike="noStrike" dirty="0">
                          <a:solidFill>
                            <a:srgbClr val="FFFFFF"/>
                          </a:solidFill>
                          <a:effectLst/>
                          <a:latin typeface="Faricy New Rg" panose="020B0503000000020004" pitchFamily="34" charset="0"/>
                          <a:ea typeface="Times New Roman" panose="02020603050405020304" pitchFamily="18" charset="0"/>
                          <a:cs typeface="Calibri" panose="020F0502020204030204" pitchFamily="34" charset="0"/>
                        </a:rPr>
                        <a:t>Organisational Outcomes</a:t>
                      </a:r>
                      <a:endParaRPr lang="en-GB" sz="1300" b="1" i="0" u="none" strike="noStrike" dirty="0">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A8B7"/>
                    </a:solidFill>
                  </a:tcPr>
                </a:tc>
                <a:tc>
                  <a:txBody>
                    <a:bodyPr/>
                    <a:lstStyle/>
                    <a:p>
                      <a:pPr algn="l" fontAlgn="base">
                        <a:spcBef>
                          <a:spcPts val="0"/>
                        </a:spcBef>
                        <a:spcAft>
                          <a:spcPts val="0"/>
                        </a:spcAft>
                      </a:pPr>
                      <a:br>
                        <a:rPr lang="en-GB" sz="1200" b="0" i="0" u="none" strike="noStrike" dirty="0">
                          <a:solidFill>
                            <a:schemeClr val="tx1"/>
                          </a:solidFill>
                          <a:effectLst/>
                          <a:latin typeface="+mn-lt"/>
                          <a:ea typeface="Times New Roman" panose="02020603050405020304" pitchFamily="18" charset="0"/>
                          <a:cs typeface="Calibri" panose="020F0502020204030204" pitchFamily="34" charset="0"/>
                        </a:rPr>
                      </a:br>
                      <a:r>
                        <a:rPr lang="en-GB" sz="1200" b="0" i="0" u="none" strike="noStrike" dirty="0">
                          <a:solidFill>
                            <a:schemeClr val="tx1"/>
                          </a:solidFill>
                          <a:effectLst/>
                          <a:latin typeface="+mn-lt"/>
                          <a:ea typeface="Times New Roman" panose="02020603050405020304" pitchFamily="18" charset="0"/>
                          <a:cs typeface="Calibri" panose="020F0502020204030204" pitchFamily="34" charset="0"/>
                        </a:rPr>
                        <a:t>Our clients will be on their way to having:</a:t>
                      </a:r>
                    </a:p>
                    <a:p>
                      <a:pPr algn="l" fontAlgn="base">
                        <a:spcBef>
                          <a:spcPts val="0"/>
                        </a:spcBef>
                        <a:spcAft>
                          <a:spcPts val="0"/>
                        </a:spcAft>
                      </a:pPr>
                      <a:endParaRPr lang="en-GB" sz="1200" b="0" i="0" u="none" strike="noStrike" dirty="0">
                        <a:solidFill>
                          <a:schemeClr val="tx1"/>
                        </a:solidFill>
                        <a:effectLst/>
                        <a:latin typeface="+mn-lt"/>
                      </a:endParaRPr>
                    </a:p>
                    <a:p>
                      <a:pPr marL="347472" indent="-347472" algn="l" fontAlgn="base">
                        <a:spcBef>
                          <a:spcPts val="0"/>
                        </a:spcBef>
                        <a:spcAft>
                          <a:spcPts val="0"/>
                        </a:spcAft>
                        <a:buFont typeface="Wingdings" panose="05000000000000000000" pitchFamily="2" charset="2"/>
                        <a:buChar char="§"/>
                      </a:pPr>
                      <a:r>
                        <a:rPr lang="en-GB" sz="1200" b="1" i="0" u="none" strike="noStrike" dirty="0">
                          <a:solidFill>
                            <a:schemeClr val="tx1"/>
                          </a:solidFill>
                          <a:effectLst/>
                          <a:latin typeface="+mn-lt"/>
                          <a:ea typeface="Times New Roman" panose="02020603050405020304" pitchFamily="18" charset="0"/>
                          <a:cs typeface="Calibri" panose="020F0502020204030204" pitchFamily="34" charset="0"/>
                        </a:rPr>
                        <a:t>Improved</a:t>
                      </a:r>
                      <a:r>
                        <a:rPr lang="en-GB" sz="1200" b="0" i="0" u="none" strike="noStrike" dirty="0">
                          <a:solidFill>
                            <a:schemeClr val="tx1"/>
                          </a:solidFill>
                          <a:effectLst/>
                          <a:latin typeface="+mn-lt"/>
                          <a:ea typeface="Times New Roman" panose="02020603050405020304" pitchFamily="18" charset="0"/>
                          <a:cs typeface="Calibri" panose="020F0502020204030204" pitchFamily="34" charset="0"/>
                        </a:rPr>
                        <a:t> spoken and written skills </a:t>
                      </a:r>
                      <a:endParaRPr lang="en-GB" sz="1200" b="0" i="0" u="none" strike="noStrike" dirty="0">
                        <a:solidFill>
                          <a:schemeClr val="tx1"/>
                        </a:solidFill>
                        <a:effectLst/>
                        <a:latin typeface="+mn-lt"/>
                      </a:endParaRPr>
                    </a:p>
                    <a:p>
                      <a:pPr marL="347472" indent="-347472" algn="l" fontAlgn="base">
                        <a:spcBef>
                          <a:spcPts val="0"/>
                        </a:spcBef>
                        <a:spcAft>
                          <a:spcPts val="0"/>
                        </a:spcAft>
                        <a:buFont typeface="Wingdings" panose="05000000000000000000" pitchFamily="2" charset="2"/>
                        <a:buChar char="§"/>
                      </a:pPr>
                      <a:r>
                        <a:rPr lang="en-GB" sz="1200" b="1" i="0" u="none" strike="noStrike" dirty="0">
                          <a:solidFill>
                            <a:schemeClr val="tx1"/>
                          </a:solidFill>
                          <a:effectLst/>
                          <a:latin typeface="+mn-lt"/>
                          <a:ea typeface="Times New Roman" panose="02020603050405020304" pitchFamily="18" charset="0"/>
                          <a:cs typeface="Calibri" panose="020F0502020204030204" pitchFamily="34" charset="0"/>
                        </a:rPr>
                        <a:t>Increased</a:t>
                      </a:r>
                      <a:r>
                        <a:rPr lang="en-GB" sz="1200" b="0" i="0" u="none" strike="noStrike" dirty="0">
                          <a:solidFill>
                            <a:schemeClr val="tx1"/>
                          </a:solidFill>
                          <a:effectLst/>
                          <a:latin typeface="+mn-lt"/>
                          <a:ea typeface="Times New Roman" panose="02020603050405020304" pitchFamily="18" charset="0"/>
                          <a:cs typeface="Calibri" panose="020F0502020204030204" pitchFamily="34" charset="0"/>
                        </a:rPr>
                        <a:t> self-confidence </a:t>
                      </a:r>
                      <a:endParaRPr lang="en-GB" sz="1200" b="0" i="0" u="none" strike="noStrike" dirty="0">
                        <a:solidFill>
                          <a:schemeClr val="tx1"/>
                        </a:solidFill>
                        <a:effectLst/>
                        <a:latin typeface="+mn-lt"/>
                      </a:endParaRPr>
                    </a:p>
                    <a:p>
                      <a:pPr marL="347472" indent="-347472" algn="l" fontAlgn="base">
                        <a:spcBef>
                          <a:spcPts val="0"/>
                        </a:spcBef>
                        <a:spcAft>
                          <a:spcPts val="0"/>
                        </a:spcAft>
                        <a:buFont typeface="Wingdings" panose="05000000000000000000" pitchFamily="2" charset="2"/>
                        <a:buChar char="§"/>
                      </a:pPr>
                      <a:r>
                        <a:rPr lang="en-GB" sz="1200" b="1" i="0" u="none" strike="noStrike" dirty="0">
                          <a:solidFill>
                            <a:schemeClr val="tx1"/>
                          </a:solidFill>
                          <a:effectLst/>
                          <a:latin typeface="+mn-lt"/>
                          <a:ea typeface="Times New Roman" panose="02020603050405020304" pitchFamily="18" charset="0"/>
                          <a:cs typeface="Calibri" panose="020F0502020204030204" pitchFamily="34" charset="0"/>
                        </a:rPr>
                        <a:t>Increased</a:t>
                      </a:r>
                      <a:r>
                        <a:rPr lang="en-GB" sz="1200" b="0" i="0" u="none" strike="noStrike" dirty="0">
                          <a:solidFill>
                            <a:schemeClr val="tx1"/>
                          </a:solidFill>
                          <a:effectLst/>
                          <a:latin typeface="+mn-lt"/>
                          <a:ea typeface="Times New Roman" panose="02020603050405020304" pitchFamily="18" charset="0"/>
                          <a:cs typeface="Calibri" panose="020F0502020204030204" pitchFamily="34" charset="0"/>
                        </a:rPr>
                        <a:t> employability</a:t>
                      </a:r>
                      <a:endParaRPr lang="en-GB" sz="1200" b="0" i="0" u="none" strike="noStrike" dirty="0">
                        <a:solidFill>
                          <a:schemeClr val="tx1"/>
                        </a:solidFill>
                        <a:effectLst/>
                        <a:latin typeface="+mn-lt"/>
                      </a:endParaRPr>
                    </a:p>
                    <a:p>
                      <a:pPr marL="347472" indent="-347472" algn="l" fontAlgn="base">
                        <a:spcBef>
                          <a:spcPts val="0"/>
                        </a:spcBef>
                        <a:spcAft>
                          <a:spcPts val="0"/>
                        </a:spcAft>
                        <a:buFont typeface="Wingdings" panose="05000000000000000000" pitchFamily="2" charset="2"/>
                        <a:buChar char="§"/>
                      </a:pPr>
                      <a:r>
                        <a:rPr lang="en-GB" sz="1200" b="1" i="0" u="none" strike="noStrike" dirty="0">
                          <a:solidFill>
                            <a:schemeClr val="tx1"/>
                          </a:solidFill>
                          <a:effectLst/>
                          <a:latin typeface="+mn-lt"/>
                          <a:ea typeface="Times New Roman" panose="02020603050405020304" pitchFamily="18" charset="0"/>
                          <a:cs typeface="Calibri" panose="020F0502020204030204" pitchFamily="34" charset="0"/>
                        </a:rPr>
                        <a:t>A decreased </a:t>
                      </a:r>
                      <a:r>
                        <a:rPr lang="en-GB" sz="1200" b="0" i="0" u="none" strike="noStrike" dirty="0">
                          <a:solidFill>
                            <a:schemeClr val="tx1"/>
                          </a:solidFill>
                          <a:effectLst/>
                          <a:latin typeface="+mn-lt"/>
                          <a:ea typeface="Times New Roman" panose="02020603050405020304" pitchFamily="18" charset="0"/>
                          <a:cs typeface="Calibri" panose="020F0502020204030204" pitchFamily="34" charset="0"/>
                        </a:rPr>
                        <a:t>sense of isolation</a:t>
                      </a:r>
                      <a:endParaRPr lang="en-GB" sz="1200" b="0" i="0" u="none" strike="noStrike" dirty="0">
                        <a:solidFill>
                          <a:schemeClr val="tx1"/>
                        </a:solidFill>
                        <a:effectLst/>
                        <a:latin typeface="+mn-lt"/>
                      </a:endParaRPr>
                    </a:p>
                    <a:p>
                      <a:pPr marL="347472" indent="-347472" algn="l" fontAlgn="base">
                        <a:spcBef>
                          <a:spcPts val="0"/>
                        </a:spcBef>
                        <a:spcAft>
                          <a:spcPts val="0"/>
                        </a:spcAft>
                        <a:buFont typeface="Wingdings" panose="05000000000000000000" pitchFamily="2" charset="2"/>
                        <a:buChar char="§"/>
                      </a:pPr>
                      <a:r>
                        <a:rPr lang="en-GB" sz="1200" b="1" i="0" u="none" strike="noStrike" dirty="0">
                          <a:solidFill>
                            <a:schemeClr val="tx1"/>
                          </a:solidFill>
                          <a:effectLst/>
                          <a:latin typeface="+mn-lt"/>
                          <a:ea typeface="Times New Roman" panose="02020603050405020304" pitchFamily="18" charset="0"/>
                          <a:cs typeface="Calibri" panose="020F0502020204030204" pitchFamily="34" charset="0"/>
                        </a:rPr>
                        <a:t>A decreased </a:t>
                      </a:r>
                      <a:r>
                        <a:rPr lang="en-GB" sz="1200" b="0" i="0" u="none" strike="noStrike" dirty="0">
                          <a:solidFill>
                            <a:schemeClr val="tx1"/>
                          </a:solidFill>
                          <a:effectLst/>
                          <a:latin typeface="+mn-lt"/>
                          <a:ea typeface="Times New Roman" panose="02020603050405020304" pitchFamily="18" charset="0"/>
                          <a:cs typeface="Calibri" panose="020F0502020204030204" pitchFamily="34" charset="0"/>
                        </a:rPr>
                        <a:t>risk of, and increased resilience to, mental illness</a:t>
                      </a:r>
                      <a:endParaRPr lang="en-GB" sz="1200" b="0" i="0" u="none" strike="noStrike" dirty="0">
                        <a:solidFill>
                          <a:schemeClr val="tx1"/>
                        </a:solidFill>
                        <a:effectLst/>
                        <a:latin typeface="+mn-lt"/>
                      </a:endParaRPr>
                    </a:p>
                    <a:p>
                      <a:pPr marL="347472" indent="-347472" algn="l" fontAlgn="base">
                        <a:spcBef>
                          <a:spcPts val="0"/>
                        </a:spcBef>
                        <a:spcAft>
                          <a:spcPts val="0"/>
                        </a:spcAft>
                        <a:buFont typeface="Wingdings" panose="05000000000000000000" pitchFamily="2" charset="2"/>
                        <a:buChar char="§"/>
                      </a:pPr>
                      <a:r>
                        <a:rPr lang="en-GB" sz="1200" b="1" i="0" u="none" strike="noStrike" dirty="0">
                          <a:solidFill>
                            <a:schemeClr val="tx1"/>
                          </a:solidFill>
                          <a:effectLst/>
                          <a:latin typeface="+mn-lt"/>
                          <a:ea typeface="Times New Roman" panose="02020603050405020304" pitchFamily="18" charset="0"/>
                          <a:cs typeface="Calibri" panose="020F0502020204030204" pitchFamily="34" charset="0"/>
                        </a:rPr>
                        <a:t>Exposure</a:t>
                      </a:r>
                      <a:r>
                        <a:rPr lang="en-GB" sz="1200" b="0" i="0" u="none" strike="noStrike" dirty="0">
                          <a:solidFill>
                            <a:schemeClr val="tx1"/>
                          </a:solidFill>
                          <a:effectLst/>
                          <a:latin typeface="+mn-lt"/>
                          <a:ea typeface="Times New Roman" panose="02020603050405020304" pitchFamily="18" charset="0"/>
                          <a:cs typeface="Calibri" panose="020F0502020204030204" pitchFamily="34" charset="0"/>
                        </a:rPr>
                        <a:t> to new worlds, philosophies, cultures</a:t>
                      </a:r>
                      <a:endParaRPr lang="en-GB" sz="1200" b="0" i="0" u="none" strike="noStrike" dirty="0">
                        <a:solidFill>
                          <a:schemeClr val="tx1"/>
                        </a:solidFill>
                        <a:effectLst/>
                        <a:latin typeface="+mn-lt"/>
                      </a:endParaRPr>
                    </a:p>
                    <a:p>
                      <a:pPr marL="347472" indent="-347472" algn="l" fontAlgn="base">
                        <a:spcBef>
                          <a:spcPts val="0"/>
                        </a:spcBef>
                        <a:spcAft>
                          <a:spcPts val="0"/>
                        </a:spcAft>
                        <a:buFont typeface="Wingdings" panose="05000000000000000000" pitchFamily="2" charset="2"/>
                        <a:buChar char="§"/>
                      </a:pPr>
                      <a:r>
                        <a:rPr lang="en-GB" sz="1200" b="1" i="0" u="none" strike="noStrike" dirty="0">
                          <a:solidFill>
                            <a:schemeClr val="tx1"/>
                          </a:solidFill>
                          <a:effectLst/>
                          <a:latin typeface="+mn-lt"/>
                          <a:ea typeface="Times New Roman" panose="02020603050405020304" pitchFamily="18" charset="0"/>
                          <a:cs typeface="Calibri" panose="020F0502020204030204" pitchFamily="34" charset="0"/>
                        </a:rPr>
                        <a:t>Increased </a:t>
                      </a:r>
                      <a:r>
                        <a:rPr lang="en-GB" sz="1200" b="0" i="0" u="none" strike="noStrike" dirty="0">
                          <a:solidFill>
                            <a:schemeClr val="tx1"/>
                          </a:solidFill>
                          <a:effectLst/>
                          <a:latin typeface="+mn-lt"/>
                          <a:ea typeface="Times New Roman" panose="02020603050405020304" pitchFamily="18" charset="0"/>
                          <a:cs typeface="Calibri" panose="020F0502020204030204" pitchFamily="34" charset="0"/>
                        </a:rPr>
                        <a:t>ability to empathise</a:t>
                      </a:r>
                      <a:endParaRPr lang="en-GB" sz="1200" b="0" i="0" u="none" strike="noStrike" dirty="0">
                        <a:solidFill>
                          <a:schemeClr val="tx1"/>
                        </a:solidFill>
                        <a:effectLst/>
                        <a:latin typeface="+mn-lt"/>
                      </a:endParaRPr>
                    </a:p>
                    <a:p>
                      <a:pPr marL="347472" indent="-347472" algn="l" fontAlgn="base">
                        <a:spcBef>
                          <a:spcPts val="0"/>
                        </a:spcBef>
                        <a:spcAft>
                          <a:spcPts val="0"/>
                        </a:spcAft>
                        <a:buFont typeface="Wingdings" panose="05000000000000000000" pitchFamily="2" charset="2"/>
                        <a:buChar char="§"/>
                      </a:pPr>
                      <a:r>
                        <a:rPr lang="en-GB" sz="1200" b="1" i="0" u="none" strike="noStrike" dirty="0">
                          <a:solidFill>
                            <a:schemeClr val="tx1"/>
                          </a:solidFill>
                          <a:effectLst/>
                          <a:latin typeface="+mn-lt"/>
                          <a:ea typeface="Times New Roman" panose="02020603050405020304" pitchFamily="18" charset="0"/>
                          <a:cs typeface="Calibri" panose="020F0502020204030204" pitchFamily="34" charset="0"/>
                        </a:rPr>
                        <a:t>Increased </a:t>
                      </a:r>
                      <a:r>
                        <a:rPr lang="en-GB" sz="1200" b="0" i="0" u="none" strike="noStrike" dirty="0">
                          <a:solidFill>
                            <a:schemeClr val="tx1"/>
                          </a:solidFill>
                          <a:effectLst/>
                          <a:latin typeface="+mn-lt"/>
                          <a:ea typeface="Times New Roman" panose="02020603050405020304" pitchFamily="18" charset="0"/>
                          <a:cs typeface="Calibri" panose="020F0502020204030204" pitchFamily="34" charset="0"/>
                        </a:rPr>
                        <a:t>multilingual skills</a:t>
                      </a:r>
                      <a:endParaRPr lang="en-GB" sz="1200" b="0" i="0" u="none" strike="noStrike" dirty="0">
                        <a:solidFill>
                          <a:schemeClr val="tx1"/>
                        </a:solidFill>
                        <a:effectLst/>
                        <a:latin typeface="+mn-lt"/>
                      </a:endParaRPr>
                    </a:p>
                  </a:txBody>
                  <a:tcPr marL="54834" marR="54834" marT="761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l" fontAlgn="base">
                        <a:spcBef>
                          <a:spcPts val="0"/>
                        </a:spcBef>
                        <a:spcAft>
                          <a:spcPts val="0"/>
                        </a:spcAft>
                      </a:pPr>
                      <a:endParaRPr lang="en-GB" sz="1100" b="1" i="0" u="none" strike="noStrike">
                        <a:solidFill>
                          <a:srgbClr val="E8A6B3"/>
                        </a:solidFill>
                        <a:effectLst/>
                        <a:latin typeface="+mn-lt"/>
                        <a:ea typeface="Times New Roman" panose="02020603050405020304" pitchFamily="18" charset="0"/>
                        <a:cs typeface="Calibri" panose="020F0502020204030204" pitchFamily="34" charset="0"/>
                      </a:endParaRPr>
                    </a:p>
                  </a:txBody>
                  <a:tcPr marL="73111" marR="73111" marT="36556" marB="365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l" fontAlgn="base">
                        <a:spcBef>
                          <a:spcPts val="0"/>
                        </a:spcBef>
                        <a:spcAft>
                          <a:spcPts val="0"/>
                        </a:spcAft>
                      </a:pPr>
                      <a:endParaRPr lang="en-GB" sz="1200" b="0" i="0" u="none" strike="noStrike">
                        <a:effectLst/>
                        <a:latin typeface="Arial" panose="020B0604020202020204" pitchFamily="34" charset="0"/>
                      </a:endParaRPr>
                    </a:p>
                  </a:txBody>
                  <a:tcPr marL="54834" marR="54834" marT="76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0380775"/>
                  </a:ext>
                </a:extLst>
              </a:tr>
            </a:tbl>
          </a:graphicData>
        </a:graphic>
      </p:graphicFrame>
      <p:pic>
        <p:nvPicPr>
          <p:cNvPr id="5" name="Picture 4">
            <a:extLst>
              <a:ext uri="{FF2B5EF4-FFF2-40B4-BE49-F238E27FC236}">
                <a16:creationId xmlns:a16="http://schemas.microsoft.com/office/drawing/2014/main" id="{AAAF9C56-EBD9-42CA-BF7B-A8B8AC806C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137" y="164856"/>
            <a:ext cx="1233018" cy="317230"/>
          </a:xfrm>
          <a:prstGeom prst="rect">
            <a:avLst/>
          </a:prstGeom>
        </p:spPr>
      </p:pic>
      <p:sp>
        <p:nvSpPr>
          <p:cNvPr id="2" name="Slide Number Placeholder 1">
            <a:extLst>
              <a:ext uri="{FF2B5EF4-FFF2-40B4-BE49-F238E27FC236}">
                <a16:creationId xmlns:a16="http://schemas.microsoft.com/office/drawing/2014/main" id="{AC5A6840-BBED-4160-86E4-4E17B83B19DB}"/>
              </a:ext>
            </a:extLst>
          </p:cNvPr>
          <p:cNvSpPr>
            <a:spLocks noGrp="1"/>
          </p:cNvSpPr>
          <p:nvPr>
            <p:ph type="sldNum" sz="quarter" idx="12"/>
          </p:nvPr>
        </p:nvSpPr>
        <p:spPr>
          <a:xfrm>
            <a:off x="9115425" y="6375400"/>
            <a:ext cx="2743200" cy="365125"/>
          </a:xfrm>
        </p:spPr>
        <p:txBody>
          <a:bodyPr/>
          <a:lstStyle/>
          <a:p>
            <a:fld id="{E57F4297-ED00-4231-833B-F4A3A949EC3B}" type="slidenum">
              <a:rPr lang="en-GB" smtClean="0">
                <a:solidFill>
                  <a:srgbClr val="ECA8B7"/>
                </a:solidFill>
              </a:rPr>
              <a:t>7</a:t>
            </a:fld>
            <a:endParaRPr lang="en-GB">
              <a:solidFill>
                <a:srgbClr val="ECA8B7"/>
              </a:solidFill>
            </a:endParaRPr>
          </a:p>
        </p:txBody>
      </p:sp>
      <p:sp>
        <p:nvSpPr>
          <p:cNvPr id="8" name="Title 1">
            <a:extLst>
              <a:ext uri="{FF2B5EF4-FFF2-40B4-BE49-F238E27FC236}">
                <a16:creationId xmlns:a16="http://schemas.microsoft.com/office/drawing/2014/main" id="{C3677E10-8304-4870-9F16-762F0CC95F24}"/>
              </a:ext>
            </a:extLst>
          </p:cNvPr>
          <p:cNvSpPr txBox="1">
            <a:spLocks/>
          </p:cNvSpPr>
          <p:nvPr/>
        </p:nvSpPr>
        <p:spPr>
          <a:xfrm>
            <a:off x="246137" y="758484"/>
            <a:ext cx="4497734" cy="538148"/>
          </a:xfrm>
          <a:prstGeom prst="rect">
            <a:avLst/>
          </a:prstGeom>
        </p:spPr>
        <p:txBody>
          <a:bodyPr vert="horz" lIns="65314" tIns="32657" rIns="65314" bIns="32657" rtlCol="0" anchor="ctr">
            <a:normAutofit fontScale="92500" lnSpcReduction="1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fontAlgn="base"/>
            <a:r>
              <a:rPr lang="en-GB" sz="2000" b="1" dirty="0">
                <a:solidFill>
                  <a:srgbClr val="ECA8B7"/>
                </a:solidFill>
                <a:latin typeface="Faricy New Rg" panose="020B0503000000020004" pitchFamily="34" charset="0"/>
                <a:ea typeface="Times New Roman" panose="02020603050405020304" pitchFamily="18" charset="0"/>
                <a:cs typeface="Calibri" panose="020F0502020204030204" pitchFamily="34" charset="0"/>
              </a:rPr>
              <a:t>Organisational Impact &amp; Outcomes</a:t>
            </a:r>
          </a:p>
          <a:p>
            <a:pPr fontAlgn="base"/>
            <a:r>
              <a:rPr lang="en-GB" sz="2000" b="1" dirty="0">
                <a:solidFill>
                  <a:srgbClr val="ECA8B7"/>
                </a:solidFill>
                <a:latin typeface="Faricy New Rg" panose="020B0503000000020004" pitchFamily="34" charset="0"/>
              </a:rPr>
              <a:t> </a:t>
            </a:r>
          </a:p>
        </p:txBody>
      </p:sp>
    </p:spTree>
    <p:extLst>
      <p:ext uri="{BB962C8B-B14F-4D97-AF65-F5344CB8AC3E}">
        <p14:creationId xmlns:p14="http://schemas.microsoft.com/office/powerpoint/2010/main" val="2013473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9209AD0-F566-45FC-8CE9-40B05C599CB4}"/>
              </a:ext>
            </a:extLst>
          </p:cNvPr>
          <p:cNvSpPr txBox="1">
            <a:spLocks/>
          </p:cNvSpPr>
          <p:nvPr/>
        </p:nvSpPr>
        <p:spPr>
          <a:xfrm>
            <a:off x="223320" y="737592"/>
            <a:ext cx="11086587" cy="1166884"/>
          </a:xfrm>
          <a:prstGeom prst="rect">
            <a:avLst/>
          </a:prstGeom>
        </p:spPr>
        <p:txBody>
          <a:bodyPr vert="horz" lIns="65314" tIns="32657" rIns="65314" bIns="32657" rtlCol="0" anchor="ctr">
            <a:normAutofit fontScale="85000" lnSpcReduction="2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fontAlgn="base"/>
            <a:r>
              <a:rPr lang="en-GB" sz="2400" b="1" dirty="0">
                <a:solidFill>
                  <a:srgbClr val="ECA8B7"/>
                </a:solidFill>
                <a:latin typeface="Faricy New Rg" panose="020B0503000000020004" pitchFamily="34" charset="0"/>
                <a:ea typeface="Times New Roman" panose="02020603050405020304" pitchFamily="18" charset="0"/>
                <a:cs typeface="Calibri" panose="020F0502020204030204" pitchFamily="34" charset="0"/>
              </a:rPr>
              <a:t>Organisational Outputs</a:t>
            </a:r>
          </a:p>
          <a:p>
            <a:pPr fontAlgn="base"/>
            <a:br>
              <a:rPr lang="en-GB" sz="2400" dirty="0">
                <a:latin typeface="Faricy New Rg" panose="020B0503000000020004" pitchFamily="34" charset="0"/>
                <a:ea typeface="Times New Roman" panose="02020603050405020304" pitchFamily="18" charset="0"/>
                <a:cs typeface="Calibri" panose="020F0502020204030204" pitchFamily="34" charset="0"/>
              </a:rPr>
            </a:br>
            <a:r>
              <a:rPr lang="en-GB" sz="1900" dirty="0">
                <a:latin typeface="Faricy New Rg" panose="020B0503000000020004" pitchFamily="34" charset="0"/>
                <a:ea typeface="Times New Roman" panose="02020603050405020304" pitchFamily="18" charset="0"/>
                <a:cs typeface="Calibri" panose="020F0502020204030204" pitchFamily="34" charset="0"/>
              </a:rPr>
              <a:t>Activity Key Measures of Success: </a:t>
            </a:r>
            <a:r>
              <a:rPr lang="en-GB" sz="1900" b="1" dirty="0">
                <a:latin typeface="Faricy New Rg" panose="020B0503000000020004" pitchFamily="34" charset="0"/>
                <a:ea typeface="Times New Roman" panose="02020603050405020304" pitchFamily="18" charset="0"/>
                <a:cs typeface="Calibri" panose="020F0502020204030204" pitchFamily="34" charset="0"/>
              </a:rPr>
              <a:t>Participation</a:t>
            </a:r>
            <a:endParaRPr lang="en-GB" sz="1900" b="1" dirty="0">
              <a:latin typeface="Faricy New Rg" panose="020B0503000000020004" pitchFamily="34" charset="0"/>
            </a:endParaRPr>
          </a:p>
          <a:p>
            <a:pPr fontAlgn="t">
              <a:lnSpc>
                <a:spcPct val="107000"/>
              </a:lnSpc>
              <a:spcBef>
                <a:spcPts val="0"/>
              </a:spcBef>
            </a:pPr>
            <a:r>
              <a:rPr lang="en-GB" sz="2000" dirty="0">
                <a:latin typeface="Calibri" panose="020F0502020204030204" pitchFamily="34" charset="0"/>
                <a:ea typeface="Times New Roman" panose="02020603050405020304" pitchFamily="18" charset="0"/>
                <a:cs typeface="Calibri" panose="020F0502020204030204" pitchFamily="34" charset="0"/>
              </a:rPr>
              <a:t> </a:t>
            </a:r>
            <a:endParaRPr lang="en-GB" sz="2000" dirty="0">
              <a:latin typeface="Arial" panose="020B0604020202020204" pitchFamily="34" charset="0"/>
            </a:endParaRPr>
          </a:p>
          <a:p>
            <a:pPr fontAlgn="base"/>
            <a:r>
              <a:rPr lang="en-GB" sz="2000" b="1" dirty="0">
                <a:latin typeface="Faricy New Rg" panose="020B0503000000020004" pitchFamily="34" charset="0"/>
              </a:rPr>
              <a:t> </a:t>
            </a:r>
          </a:p>
        </p:txBody>
      </p:sp>
      <p:graphicFrame>
        <p:nvGraphicFramePr>
          <p:cNvPr id="4" name="Table 3">
            <a:extLst>
              <a:ext uri="{FF2B5EF4-FFF2-40B4-BE49-F238E27FC236}">
                <a16:creationId xmlns:a16="http://schemas.microsoft.com/office/drawing/2014/main" id="{7DF4418B-F0C3-4EEF-8290-02380E9CC023}"/>
              </a:ext>
            </a:extLst>
          </p:cNvPr>
          <p:cNvGraphicFramePr>
            <a:graphicFrameLocks noGrp="1"/>
          </p:cNvGraphicFramePr>
          <p:nvPr>
            <p:extLst>
              <p:ext uri="{D42A27DB-BD31-4B8C-83A1-F6EECF244321}">
                <p14:modId xmlns:p14="http://schemas.microsoft.com/office/powerpoint/2010/main" val="1371815839"/>
              </p:ext>
            </p:extLst>
          </p:nvPr>
        </p:nvGraphicFramePr>
        <p:xfrm>
          <a:off x="246137" y="1512700"/>
          <a:ext cx="11813783" cy="5273685"/>
        </p:xfrm>
        <a:graphic>
          <a:graphicData uri="http://schemas.openxmlformats.org/drawingml/2006/table">
            <a:tbl>
              <a:tblPr firstRow="1" firstCol="1" bandRow="1"/>
              <a:tblGrid>
                <a:gridCol w="3712960">
                  <a:extLst>
                    <a:ext uri="{9D8B030D-6E8A-4147-A177-3AD203B41FA5}">
                      <a16:colId xmlns:a16="http://schemas.microsoft.com/office/drawing/2014/main" val="3119972959"/>
                    </a:ext>
                  </a:extLst>
                </a:gridCol>
                <a:gridCol w="4221973">
                  <a:extLst>
                    <a:ext uri="{9D8B030D-6E8A-4147-A177-3AD203B41FA5}">
                      <a16:colId xmlns:a16="http://schemas.microsoft.com/office/drawing/2014/main" val="736020784"/>
                    </a:ext>
                  </a:extLst>
                </a:gridCol>
                <a:gridCol w="2807167">
                  <a:extLst>
                    <a:ext uri="{9D8B030D-6E8A-4147-A177-3AD203B41FA5}">
                      <a16:colId xmlns:a16="http://schemas.microsoft.com/office/drawing/2014/main" val="3958829621"/>
                    </a:ext>
                  </a:extLst>
                </a:gridCol>
                <a:gridCol w="1071683">
                  <a:extLst>
                    <a:ext uri="{9D8B030D-6E8A-4147-A177-3AD203B41FA5}">
                      <a16:colId xmlns:a16="http://schemas.microsoft.com/office/drawing/2014/main" val="1776716464"/>
                    </a:ext>
                  </a:extLst>
                </a:gridCol>
              </a:tblGrid>
              <a:tr h="590327">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Targets for 31 March 2021</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Current Progress</a:t>
                      </a:r>
                      <a:endParaRPr lang="en-GB" sz="1300" b="1" i="0" u="none" strike="noStrike" dirty="0">
                        <a:solidFill>
                          <a:schemeClr val="bg1"/>
                        </a:solidFill>
                        <a:effectLst/>
                        <a:latin typeface="Faricy New Rg" panose="020B0503000000020004" pitchFamily="34" charset="0"/>
                      </a:endParaRPr>
                    </a:p>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1 April – 30 June 2020</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rPr>
                        <a:t>20/21 Target Updates</a:t>
                      </a: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Method of data capture</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extLst>
                  <a:ext uri="{0D108BD9-81ED-4DB2-BD59-A6C34878D82A}">
                    <a16:rowId xmlns:a16="http://schemas.microsoft.com/office/drawing/2014/main" val="1984690769"/>
                  </a:ext>
                </a:extLst>
              </a:tr>
              <a:tr h="1327085">
                <a:tc>
                  <a:txBody>
                    <a:bodyPr/>
                    <a:lstStyle/>
                    <a:p>
                      <a:r>
                        <a:rPr lang="en-GB" sz="1200" kern="1200" dirty="0">
                          <a:solidFill>
                            <a:schemeClr val="tx1"/>
                          </a:solidFill>
                          <a:effectLst/>
                          <a:latin typeface="+mn-lt"/>
                          <a:ea typeface="+mn-ea"/>
                          <a:cs typeface="+mn-cs"/>
                        </a:rPr>
                        <a:t>The proportion of Wales’ population participating in creative writing has </a:t>
                      </a:r>
                      <a:r>
                        <a:rPr lang="en-GB" sz="1200" b="1" kern="1200" dirty="0">
                          <a:solidFill>
                            <a:schemeClr val="tx1"/>
                          </a:solidFill>
                          <a:effectLst/>
                          <a:latin typeface="+mn-lt"/>
                          <a:ea typeface="+mn-ea"/>
                          <a:cs typeface="+mn-cs"/>
                        </a:rPr>
                        <a:t>increased by 1.2 percentage points </a:t>
                      </a:r>
                      <a:r>
                        <a:rPr lang="en-GB" sz="1200" kern="1200" dirty="0">
                          <a:solidFill>
                            <a:schemeClr val="tx1"/>
                          </a:solidFill>
                          <a:effectLst/>
                          <a:latin typeface="+mn-lt"/>
                          <a:ea typeface="+mn-ea"/>
                          <a:cs typeface="+mn-cs"/>
                        </a:rPr>
                        <a:t>from 8.2% in 2016 to 9.4% by 2021 (equating to an extra 41,400 people).</a:t>
                      </a: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The 2020 Arts Council of Wales’ Omnibus Survey summary report found that </a:t>
                      </a:r>
                      <a:r>
                        <a:rPr lang="en-GB" sz="1200" b="1" i="0" u="none" strike="noStrike" kern="1200" baseline="0" dirty="0">
                          <a:solidFill>
                            <a:schemeClr val="tx1"/>
                          </a:solidFill>
                          <a:latin typeface="+mn-lt"/>
                          <a:ea typeface="+mn-ea"/>
                          <a:cs typeface="+mn-cs"/>
                        </a:rPr>
                        <a:t>11.5% </a:t>
                      </a:r>
                      <a:r>
                        <a:rPr lang="en-GB" sz="1200" b="0" i="0" u="none" strike="noStrike" kern="1200" baseline="0" dirty="0">
                          <a:solidFill>
                            <a:schemeClr val="tx1"/>
                          </a:solidFill>
                          <a:latin typeface="+mn-lt"/>
                          <a:ea typeface="+mn-ea"/>
                          <a:cs typeface="+mn-cs"/>
                        </a:rPr>
                        <a:t>of adults participated in creative writing (an </a:t>
                      </a:r>
                      <a:r>
                        <a:rPr lang="en-GB" sz="1200" b="1" i="0" u="none" strike="noStrike" kern="1200" baseline="0" dirty="0">
                          <a:solidFill>
                            <a:schemeClr val="tx1"/>
                          </a:solidFill>
                          <a:latin typeface="+mn-lt"/>
                          <a:ea typeface="+mn-ea"/>
                          <a:cs typeface="+mn-cs"/>
                        </a:rPr>
                        <a:t>increase of 3.3 percentage points </a:t>
                      </a:r>
                      <a:r>
                        <a:rPr lang="en-GB" sz="1200" b="0" i="0" u="none" strike="noStrike" kern="1200" baseline="0" dirty="0">
                          <a:solidFill>
                            <a:schemeClr val="tx1"/>
                          </a:solidFill>
                          <a:latin typeface="+mn-lt"/>
                          <a:ea typeface="+mn-ea"/>
                          <a:cs typeface="+mn-cs"/>
                        </a:rPr>
                        <a:t>from 2016), which was amongst the most popular participatory art forms. </a:t>
                      </a:r>
                      <a:endParaRPr lang="en-GB" sz="1200" b="0" i="0" u="none" strike="noStrike" dirty="0">
                        <a:effectLst/>
                        <a:latin typeface="+mn-lt"/>
                      </a:endParaRP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This target has increased from 0.6 to 1.2 because the ACW Omnibus Survey found the figure for 2019 was 11.5%. However, we have slightly lowered the 20/21 target due to COVID-19.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spcBef>
                          <a:spcPts val="0"/>
                        </a:spcBef>
                        <a:spcAft>
                          <a:spcPts val="0"/>
                        </a:spcAft>
                      </a:pPr>
                      <a:r>
                        <a:rPr lang="en-GB" sz="1100" kern="1200" dirty="0">
                          <a:solidFill>
                            <a:schemeClr val="tx1"/>
                          </a:solidFill>
                          <a:effectLst/>
                          <a:latin typeface="+mn-lt"/>
                          <a:ea typeface="+mn-ea"/>
                          <a:cs typeface="+mn-cs"/>
                        </a:rPr>
                        <a:t>Arts Council of Wales Omnibus Survey on arts participation</a:t>
                      </a:r>
                      <a:endParaRPr lang="en-GB" sz="1100" b="0" i="0" u="none" strike="noStrike" dirty="0">
                        <a:effectLst/>
                        <a:latin typeface="+mn-lt"/>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2397190"/>
                  </a:ext>
                </a:extLst>
              </a:tr>
              <a:tr h="971645">
                <a:tc>
                  <a:txBody>
                    <a:bodyPr/>
                    <a:lstStyle/>
                    <a:p>
                      <a:pPr algn="l" fontAlgn="base">
                        <a:spcBef>
                          <a:spcPts val="0"/>
                        </a:spcBef>
                        <a:spcAft>
                          <a:spcPts val="0"/>
                        </a:spcAft>
                      </a:pPr>
                      <a:r>
                        <a:rPr lang="en-GB" sz="1200" dirty="0">
                          <a:effectLst/>
                          <a:latin typeface="+mn-lt"/>
                          <a:ea typeface="Calibri" panose="020F0502020204030204" pitchFamily="34" charset="0"/>
                          <a:cs typeface="Calibri" panose="020F0502020204030204" pitchFamily="34" charset="0"/>
                        </a:rPr>
                        <a:t>At least </a:t>
                      </a:r>
                      <a:r>
                        <a:rPr lang="en-GB" sz="1200" b="1" dirty="0">
                          <a:effectLst/>
                          <a:latin typeface="+mn-lt"/>
                          <a:ea typeface="Calibri" panose="020F0502020204030204" pitchFamily="34" charset="0"/>
                          <a:cs typeface="Calibri" panose="020F0502020204030204" pitchFamily="34" charset="0"/>
                        </a:rPr>
                        <a:t>110,000 creative participants and audience members </a:t>
                      </a:r>
                      <a:r>
                        <a:rPr lang="en-GB" sz="1200" dirty="0">
                          <a:effectLst/>
                          <a:latin typeface="+mn-lt"/>
                          <a:ea typeface="Calibri" panose="020F0502020204030204" pitchFamily="34" charset="0"/>
                          <a:cs typeface="Calibri" panose="020F0502020204030204" pitchFamily="34" charset="0"/>
                        </a:rPr>
                        <a:t>engage in our activity annually, compared to 82,000 in 19/20. </a:t>
                      </a:r>
                      <a:endParaRPr lang="en-GB" sz="1200" b="0" i="0" u="none" strike="noStrike" dirty="0">
                        <a:effectLst/>
                        <a:latin typeface="+mn-lt"/>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r>
                        <a:rPr lang="en-GB" sz="1200" b="0" kern="1200" dirty="0">
                          <a:solidFill>
                            <a:schemeClr val="tx1"/>
                          </a:solidFill>
                          <a:effectLst/>
                          <a:latin typeface="+mn-lt"/>
                          <a:ea typeface="+mn-ea"/>
                          <a:cs typeface="+mn-cs"/>
                        </a:rPr>
                        <a:t>Since April 2020, we have engaged with </a:t>
                      </a:r>
                      <a:r>
                        <a:rPr lang="en-GB" sz="1200" b="1" kern="1200" dirty="0">
                          <a:solidFill>
                            <a:schemeClr val="tx1"/>
                          </a:solidFill>
                          <a:effectLst/>
                          <a:latin typeface="+mn-lt"/>
                          <a:ea typeface="+mn-ea"/>
                          <a:cs typeface="+mn-cs"/>
                        </a:rPr>
                        <a:t>18,914 creative participants and audience members </a:t>
                      </a:r>
                      <a:r>
                        <a:rPr lang="en-GB" sz="1200" b="0" kern="1200" dirty="0">
                          <a:solidFill>
                            <a:schemeClr val="tx1"/>
                          </a:solidFill>
                          <a:effectLst/>
                          <a:latin typeface="+mn-lt"/>
                          <a:ea typeface="+mn-ea"/>
                          <a:cs typeface="+mn-cs"/>
                        </a:rPr>
                        <a:t>through new digital projects and commissions. Our Writers on Tour event organisers moved towards new and initiative ways of delivering their events online including Zoom broadcasts and Skype.</a:t>
                      </a: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r>
                        <a:rPr lang="en-GB" sz="1200" b="0" kern="1200" dirty="0">
                          <a:solidFill>
                            <a:schemeClr val="tx1"/>
                          </a:solidFill>
                          <a:effectLst/>
                          <a:latin typeface="+mn-lt"/>
                          <a:ea typeface="+mn-ea"/>
                          <a:cs typeface="+mn-cs"/>
                        </a:rPr>
                        <a:t>This target has increased from 106,000 to 110,000 for 20/21. This target will also capture digital engagements to ensure participation in our online activity is accounted for.  </a:t>
                      </a: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spcBef>
                          <a:spcPts val="0"/>
                        </a:spcBef>
                        <a:spcAft>
                          <a:spcPts val="0"/>
                        </a:spcAft>
                      </a:pPr>
                      <a:r>
                        <a:rPr lang="en-GB" sz="1100" kern="1200" dirty="0">
                          <a:solidFill>
                            <a:schemeClr val="tx1"/>
                          </a:solidFill>
                          <a:effectLst/>
                          <a:latin typeface="+mn-lt"/>
                          <a:ea typeface="+mn-ea"/>
                          <a:cs typeface="+mn-cs"/>
                        </a:rPr>
                        <a:t>Our project progress and evaluation reports </a:t>
                      </a:r>
                      <a:endParaRPr lang="en-GB" sz="1100" b="0" i="0" u="none" strike="noStrike" dirty="0">
                        <a:effectLst/>
                        <a:latin typeface="+mn-lt"/>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5507699"/>
                  </a:ext>
                </a:extLst>
              </a:tr>
              <a:tr h="1158241">
                <a:tc>
                  <a:txBody>
                    <a:bodyPr/>
                    <a:lstStyle/>
                    <a:p>
                      <a:pPr algn="l" fontAlgn="base">
                        <a:spcBef>
                          <a:spcPts val="0"/>
                        </a:spcBef>
                        <a:spcAft>
                          <a:spcPts val="0"/>
                        </a:spcAft>
                      </a:pPr>
                      <a:r>
                        <a:rPr lang="en-GB" sz="1200" dirty="0">
                          <a:effectLst/>
                          <a:latin typeface="+mn-lt"/>
                          <a:ea typeface="Calibri" panose="020F0502020204030204" pitchFamily="34" charset="0"/>
                          <a:cs typeface="Calibri" panose="020F0502020204030204" pitchFamily="34" charset="0"/>
                        </a:rPr>
                        <a:t>At least </a:t>
                      </a:r>
                      <a:r>
                        <a:rPr lang="en-GB" sz="1200" b="1" dirty="0">
                          <a:effectLst/>
                          <a:latin typeface="+mn-lt"/>
                          <a:ea typeface="Calibri" panose="020F0502020204030204" pitchFamily="34" charset="0"/>
                          <a:cs typeface="Calibri" panose="020F0502020204030204" pitchFamily="34" charset="0"/>
                        </a:rPr>
                        <a:t>34% of our creative participants </a:t>
                      </a:r>
                      <a:r>
                        <a:rPr lang="en-GB" sz="1200" dirty="0">
                          <a:effectLst/>
                          <a:latin typeface="+mn-lt"/>
                          <a:ea typeface="Calibri" panose="020F0502020204030204" pitchFamily="34" charset="0"/>
                          <a:cs typeface="Calibri" panose="020F0502020204030204" pitchFamily="34" charset="0"/>
                        </a:rPr>
                        <a:t>identify with one or more of our Target Client Characteristics, compared with around 20% in 19/20. </a:t>
                      </a:r>
                      <a:endParaRPr lang="en-GB" sz="1200" b="0" i="0" u="none" strike="noStrike" dirty="0">
                        <a:effectLst/>
                        <a:latin typeface="+mn-lt"/>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The Equality &amp; Diversity form has now been </a:t>
                      </a:r>
                      <a:r>
                        <a:rPr lang="en-GB" sz="1200" b="1" i="0" u="none" strike="noStrike" kern="1200" baseline="0" dirty="0">
                          <a:solidFill>
                            <a:schemeClr val="tx1"/>
                          </a:solidFill>
                          <a:latin typeface="+mn-lt"/>
                          <a:ea typeface="+mn-ea"/>
                          <a:cs typeface="+mn-cs"/>
                        </a:rPr>
                        <a:t>finalised and distributed to a representative sample of participants. </a:t>
                      </a:r>
                      <a:r>
                        <a:rPr lang="en-GB" sz="1200" b="0" i="0" u="none" strike="noStrike" kern="1200" baseline="0" dirty="0">
                          <a:solidFill>
                            <a:schemeClr val="tx1"/>
                          </a:solidFill>
                          <a:latin typeface="+mn-lt"/>
                          <a:ea typeface="+mn-ea"/>
                          <a:cs typeface="+mn-cs"/>
                        </a:rPr>
                        <a:t>Due to COVID-19, many of the workshops have been postponed. We are in the process of establishing a framework to collect data from those who engage with our digital commissions. 	</a:t>
                      </a: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r>
                        <a:rPr lang="en-GB" sz="1200" b="0" kern="1200" dirty="0">
                          <a:solidFill>
                            <a:schemeClr val="tx1"/>
                          </a:solidFill>
                          <a:effectLst/>
                          <a:latin typeface="+mn-lt"/>
                          <a:ea typeface="+mn-ea"/>
                          <a:cs typeface="+mn-cs"/>
                        </a:rPr>
                        <a:t>This target has doubled from 17% to 34% as we increase our focus on delivering projects that prioritise engagement with our Target Client Characteristics. </a:t>
                      </a:r>
                      <a:endParaRPr lang="en-GB" sz="1200" kern="1200" dirty="0">
                        <a:solidFill>
                          <a:schemeClr val="accent2"/>
                        </a:solidFill>
                        <a:effectLst/>
                        <a:latin typeface="+mn-lt"/>
                        <a:ea typeface="+mn-ea"/>
                        <a:cs typeface="+mn-cs"/>
                      </a:endParaRP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spcBef>
                          <a:spcPts val="0"/>
                        </a:spcBef>
                        <a:spcAft>
                          <a:spcPts val="0"/>
                        </a:spcAft>
                      </a:pPr>
                      <a:r>
                        <a:rPr lang="en-GB" sz="1100" kern="1200" dirty="0">
                          <a:solidFill>
                            <a:schemeClr val="tx1"/>
                          </a:solidFill>
                          <a:effectLst/>
                          <a:latin typeface="+mn-lt"/>
                          <a:ea typeface="+mn-ea"/>
                          <a:cs typeface="+mn-cs"/>
                        </a:rPr>
                        <a:t>Our project progress and evaluation reports and Equality &amp; Diversity monitoring</a:t>
                      </a:r>
                      <a:endParaRPr lang="en-GB" sz="1100" b="0" i="0" u="none" strike="noStrike" dirty="0">
                        <a:effectLst/>
                        <a:latin typeface="+mn-lt"/>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5082267"/>
                  </a:ext>
                </a:extLst>
              </a:tr>
              <a:tr h="1161478">
                <a:tc>
                  <a:txBody>
                    <a:bodyPr/>
                    <a:lstStyle/>
                    <a:p>
                      <a:pPr algn="l" fontAlgn="base">
                        <a:spcBef>
                          <a:spcPts val="0"/>
                        </a:spcBef>
                        <a:spcAft>
                          <a:spcPts val="0"/>
                        </a:spcAft>
                      </a:pPr>
                      <a:r>
                        <a:rPr lang="en-GB" sz="1200" kern="1200" dirty="0">
                          <a:solidFill>
                            <a:schemeClr val="tx1"/>
                          </a:solidFill>
                          <a:effectLst/>
                          <a:latin typeface="+mn-lt"/>
                          <a:ea typeface="+mn-ea"/>
                          <a:cs typeface="+mn-cs"/>
                        </a:rPr>
                        <a:t>At least </a:t>
                      </a:r>
                      <a:r>
                        <a:rPr lang="en-GB" sz="1200" b="1" kern="1200" dirty="0">
                          <a:solidFill>
                            <a:schemeClr val="tx1"/>
                          </a:solidFill>
                          <a:effectLst/>
                          <a:latin typeface="+mn-lt"/>
                          <a:ea typeface="+mn-ea"/>
                          <a:cs typeface="+mn-cs"/>
                        </a:rPr>
                        <a:t>450 creative participants </a:t>
                      </a:r>
                      <a:r>
                        <a:rPr lang="en-GB" sz="1200" kern="1200" dirty="0">
                          <a:solidFill>
                            <a:schemeClr val="tx1"/>
                          </a:solidFill>
                          <a:effectLst/>
                          <a:latin typeface="+mn-lt"/>
                          <a:ea typeface="+mn-ea"/>
                          <a:cs typeface="+mn-cs"/>
                        </a:rPr>
                        <a:t>are directed to our writer development opportunities annually, compared with 518 in 19/20.</a:t>
                      </a:r>
                      <a:endParaRPr lang="en-GB" sz="1200" b="0" i="0" u="none" strike="noStrike" dirty="0">
                        <a:effectLst/>
                        <a:latin typeface="+mn-lt"/>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 total of </a:t>
                      </a:r>
                      <a:r>
                        <a:rPr lang="en-GB" sz="1200" b="1" i="0" kern="1200" dirty="0">
                          <a:solidFill>
                            <a:schemeClr val="tx1"/>
                          </a:solidFill>
                          <a:effectLst/>
                          <a:latin typeface="+mn-lt"/>
                          <a:ea typeface="+mn-ea"/>
                          <a:cs typeface="+mn-cs"/>
                        </a:rPr>
                        <a:t>103 creative participants </a:t>
                      </a:r>
                      <a:r>
                        <a:rPr lang="en-GB" sz="1200" b="0" i="0" kern="1200" dirty="0">
                          <a:solidFill>
                            <a:schemeClr val="tx1"/>
                          </a:solidFill>
                          <a:effectLst/>
                          <a:latin typeface="+mn-lt"/>
                          <a:ea typeface="+mn-ea"/>
                          <a:cs typeface="+mn-cs"/>
                        </a:rPr>
                        <a:t>have been directed to our writer development opportunities. For example, a variety of past participants were informed of our low-cost virtual creative writing courses at </a:t>
                      </a:r>
                      <a:r>
                        <a:rPr lang="cy-GB" sz="1200" b="0" i="0" kern="1200" dirty="0">
                          <a:solidFill>
                            <a:schemeClr val="tx1"/>
                          </a:solidFill>
                          <a:effectLst/>
                          <a:latin typeface="+mn-lt"/>
                          <a:ea typeface="+mn-ea"/>
                          <a:cs typeface="+mn-cs"/>
                        </a:rPr>
                        <a:t>Tŷ Newydd Writing Centre.</a:t>
                      </a:r>
                      <a:endParaRPr lang="en-GB" sz="1200" b="0" i="0" kern="1200" dirty="0">
                        <a:solidFill>
                          <a:schemeClr val="tx1"/>
                        </a:solidFill>
                        <a:effectLst/>
                        <a:latin typeface="+mn-lt"/>
                        <a:ea typeface="+mn-ea"/>
                        <a:cs typeface="+mn-cs"/>
                      </a:endParaRP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r>
                        <a:rPr lang="en-GB" sz="1200" b="0" i="0" kern="1200" dirty="0">
                          <a:solidFill>
                            <a:schemeClr val="tx1"/>
                          </a:solidFill>
                          <a:effectLst/>
                          <a:latin typeface="+mn-lt"/>
                          <a:ea typeface="+mn-ea"/>
                          <a:cs typeface="+mn-cs"/>
                        </a:rPr>
                        <a:t>This target has increased from 17 to 450 following the successful figures in 2019 as a result of our refocused remit. </a:t>
                      </a:r>
                    </a:p>
                  </a:txBody>
                  <a:tcPr marL="73111" marR="73111" marT="36556" marB="365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spcBef>
                          <a:spcPts val="0"/>
                        </a:spcBef>
                        <a:spcAft>
                          <a:spcPts val="0"/>
                        </a:spcAft>
                      </a:pPr>
                      <a:r>
                        <a:rPr lang="en-GB" sz="1100" kern="1200" dirty="0">
                          <a:solidFill>
                            <a:schemeClr val="tx1"/>
                          </a:solidFill>
                          <a:effectLst/>
                          <a:latin typeface="+mn-lt"/>
                          <a:ea typeface="+mn-ea"/>
                          <a:cs typeface="+mn-cs"/>
                        </a:rPr>
                        <a:t>Our project progress and evaluation reports </a:t>
                      </a:r>
                      <a:endParaRPr lang="en-GB" sz="1100" b="0" i="0" u="none" strike="noStrike" dirty="0">
                        <a:effectLst/>
                        <a:latin typeface="+mn-lt"/>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8923681"/>
                  </a:ext>
                </a:extLst>
              </a:tr>
            </a:tbl>
          </a:graphicData>
        </a:graphic>
      </p:graphicFrame>
      <p:pic>
        <p:nvPicPr>
          <p:cNvPr id="5" name="Picture 4">
            <a:extLst>
              <a:ext uri="{FF2B5EF4-FFF2-40B4-BE49-F238E27FC236}">
                <a16:creationId xmlns:a16="http://schemas.microsoft.com/office/drawing/2014/main" id="{AAAF9C56-EBD9-42CA-BF7B-A8B8AC806C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137" y="164856"/>
            <a:ext cx="1233018" cy="317230"/>
          </a:xfrm>
          <a:prstGeom prst="rect">
            <a:avLst/>
          </a:prstGeom>
        </p:spPr>
      </p:pic>
      <p:sp>
        <p:nvSpPr>
          <p:cNvPr id="2" name="Slide Number Placeholder 1">
            <a:extLst>
              <a:ext uri="{FF2B5EF4-FFF2-40B4-BE49-F238E27FC236}">
                <a16:creationId xmlns:a16="http://schemas.microsoft.com/office/drawing/2014/main" id="{C6D8B788-1F6B-4EE4-8B31-747C36C212B5}"/>
              </a:ext>
            </a:extLst>
          </p:cNvPr>
          <p:cNvSpPr>
            <a:spLocks noGrp="1"/>
          </p:cNvSpPr>
          <p:nvPr>
            <p:ph type="sldNum" sz="quarter" idx="12"/>
          </p:nvPr>
        </p:nvSpPr>
        <p:spPr/>
        <p:txBody>
          <a:bodyPr/>
          <a:lstStyle/>
          <a:p>
            <a:fld id="{E57F4297-ED00-4231-833B-F4A3A949EC3B}" type="slidenum">
              <a:rPr lang="en-GB" smtClean="0"/>
              <a:t>8</a:t>
            </a:fld>
            <a:endParaRPr lang="en-GB"/>
          </a:p>
        </p:txBody>
      </p:sp>
    </p:spTree>
    <p:extLst>
      <p:ext uri="{BB962C8B-B14F-4D97-AF65-F5344CB8AC3E}">
        <p14:creationId xmlns:p14="http://schemas.microsoft.com/office/powerpoint/2010/main" val="1189324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DF4418B-F0C3-4EEF-8290-02380E9CC023}"/>
              </a:ext>
            </a:extLst>
          </p:cNvPr>
          <p:cNvGraphicFramePr>
            <a:graphicFrameLocks noGrp="1"/>
          </p:cNvGraphicFramePr>
          <p:nvPr>
            <p:extLst>
              <p:ext uri="{D42A27DB-BD31-4B8C-83A1-F6EECF244321}">
                <p14:modId xmlns:p14="http://schemas.microsoft.com/office/powerpoint/2010/main" val="332376750"/>
              </p:ext>
            </p:extLst>
          </p:nvPr>
        </p:nvGraphicFramePr>
        <p:xfrm>
          <a:off x="284040" y="1663124"/>
          <a:ext cx="11623919" cy="5077453"/>
        </p:xfrm>
        <a:graphic>
          <a:graphicData uri="http://schemas.openxmlformats.org/drawingml/2006/table">
            <a:tbl>
              <a:tblPr firstRow="1" firstCol="1" bandRow="1"/>
              <a:tblGrid>
                <a:gridCol w="3298042">
                  <a:extLst>
                    <a:ext uri="{9D8B030D-6E8A-4147-A177-3AD203B41FA5}">
                      <a16:colId xmlns:a16="http://schemas.microsoft.com/office/drawing/2014/main" val="3119972959"/>
                    </a:ext>
                  </a:extLst>
                </a:gridCol>
                <a:gridCol w="4178203">
                  <a:extLst>
                    <a:ext uri="{9D8B030D-6E8A-4147-A177-3AD203B41FA5}">
                      <a16:colId xmlns:a16="http://schemas.microsoft.com/office/drawing/2014/main" val="736020784"/>
                    </a:ext>
                  </a:extLst>
                </a:gridCol>
                <a:gridCol w="3091779">
                  <a:extLst>
                    <a:ext uri="{9D8B030D-6E8A-4147-A177-3AD203B41FA5}">
                      <a16:colId xmlns:a16="http://schemas.microsoft.com/office/drawing/2014/main" val="126571760"/>
                    </a:ext>
                  </a:extLst>
                </a:gridCol>
                <a:gridCol w="1055895">
                  <a:extLst>
                    <a:ext uri="{9D8B030D-6E8A-4147-A177-3AD203B41FA5}">
                      <a16:colId xmlns:a16="http://schemas.microsoft.com/office/drawing/2014/main" val="1776716464"/>
                    </a:ext>
                  </a:extLst>
                </a:gridCol>
              </a:tblGrid>
              <a:tr h="647350">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Targets for 31 March 2021</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Current Progress</a:t>
                      </a:r>
                      <a:endParaRPr lang="en-GB" sz="1300" b="1" i="0" u="none" strike="noStrike" dirty="0">
                        <a:solidFill>
                          <a:schemeClr val="bg1"/>
                        </a:solidFill>
                        <a:effectLst/>
                        <a:latin typeface="Faricy New Rg" panose="020B0503000000020004" pitchFamily="34" charset="0"/>
                      </a:endParaRPr>
                    </a:p>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1 April – 30 June 2020</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rPr>
                        <a:t>20/21 Target Updates</a:t>
                      </a: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tc>
                  <a:txBody>
                    <a:bodyPr/>
                    <a:lstStyle/>
                    <a:p>
                      <a:pPr algn="ctr" fontAlgn="base">
                        <a:spcBef>
                          <a:spcPts val="0"/>
                        </a:spcBef>
                        <a:spcAft>
                          <a:spcPts val="0"/>
                        </a:spcAft>
                      </a:pPr>
                      <a:r>
                        <a:rPr lang="en-GB" sz="1300" b="1" i="0" u="none" strike="noStrike" dirty="0">
                          <a:solidFill>
                            <a:schemeClr val="bg1"/>
                          </a:solidFill>
                          <a:effectLst/>
                          <a:latin typeface="Faricy New Rg" panose="020B0503000000020004" pitchFamily="34" charset="0"/>
                          <a:ea typeface="Times New Roman" panose="02020603050405020304" pitchFamily="18" charset="0"/>
                          <a:cs typeface="Calibri" panose="020F0502020204030204" pitchFamily="34" charset="0"/>
                        </a:rPr>
                        <a:t>Method of data capture</a:t>
                      </a:r>
                      <a:endParaRPr lang="en-GB" sz="1300" b="1" i="0" u="none" strike="noStrike" dirty="0">
                        <a:solidFill>
                          <a:schemeClr val="bg1"/>
                        </a:solidFill>
                        <a:effectLst/>
                        <a:latin typeface="Faricy New Rg" panose="020B0503000000020004" pitchFamily="34" charset="0"/>
                      </a:endParaRPr>
                    </a:p>
                  </a:txBody>
                  <a:tcPr marL="54834" marR="54834" marT="76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A8B7"/>
                    </a:solidFill>
                  </a:tcPr>
                </a:tc>
                <a:extLst>
                  <a:ext uri="{0D108BD9-81ED-4DB2-BD59-A6C34878D82A}">
                    <a16:rowId xmlns:a16="http://schemas.microsoft.com/office/drawing/2014/main" val="1984690769"/>
                  </a:ext>
                </a:extLst>
              </a:tr>
              <a:tr h="1481787">
                <a:tc>
                  <a:txBody>
                    <a:bodyPr/>
                    <a:lstStyle/>
                    <a:p>
                      <a:pPr>
                        <a:lnSpc>
                          <a:spcPct val="107000"/>
                        </a:lnSpc>
                        <a:spcAft>
                          <a:spcPts val="800"/>
                        </a:spcAft>
                      </a:pPr>
                      <a:r>
                        <a:rPr lang="en-US" sz="1200" dirty="0">
                          <a:solidFill>
                            <a:srgbClr val="000000"/>
                          </a:solidFill>
                          <a:effectLst/>
                          <a:latin typeface="+mn-lt"/>
                          <a:ea typeface="Calibri" panose="020F0502020204030204" pitchFamily="34" charset="0"/>
                          <a:cs typeface="Calibri" panose="020F0502020204030204" pitchFamily="34" charset="0"/>
                        </a:rPr>
                        <a:t>We provide at least </a:t>
                      </a:r>
                      <a:r>
                        <a:rPr lang="en-US" sz="1200" b="1" dirty="0">
                          <a:solidFill>
                            <a:srgbClr val="000000"/>
                          </a:solidFill>
                          <a:effectLst/>
                          <a:latin typeface="+mn-lt"/>
                          <a:ea typeface="Calibri" panose="020F0502020204030204" pitchFamily="34" charset="0"/>
                          <a:cs typeface="Calibri" panose="020F0502020204030204" pitchFamily="34" charset="0"/>
                        </a:rPr>
                        <a:t>300 creative and professional opportunities </a:t>
                      </a:r>
                      <a:r>
                        <a:rPr lang="en-US" sz="1200" dirty="0">
                          <a:solidFill>
                            <a:srgbClr val="000000"/>
                          </a:solidFill>
                          <a:effectLst/>
                          <a:latin typeface="+mn-lt"/>
                          <a:ea typeface="Calibri" panose="020F0502020204030204" pitchFamily="34" charset="0"/>
                          <a:cs typeface="Calibri" panose="020F0502020204030204" pitchFamily="34" charset="0"/>
                        </a:rPr>
                        <a:t>for early career writers annually, compared to 293 in 19/20.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spcAft>
                          <a:spcPts val="0"/>
                        </a:spcAft>
                      </a:pPr>
                      <a:r>
                        <a:rPr lang="en-GB" sz="1200" b="0" dirty="0">
                          <a:solidFill>
                            <a:schemeClr val="tx1"/>
                          </a:solidFill>
                          <a:effectLst/>
                          <a:latin typeface="+mn-lt"/>
                          <a:ea typeface="Calibri" panose="020F0502020204030204" pitchFamily="34" charset="0"/>
                          <a:cs typeface="Times New Roman" panose="02020603050405020304" pitchFamily="18" charset="0"/>
                        </a:rPr>
                        <a:t>We have provided </a:t>
                      </a:r>
                      <a:r>
                        <a:rPr lang="en-GB" sz="1200" b="1" dirty="0">
                          <a:solidFill>
                            <a:schemeClr val="tx1"/>
                          </a:solidFill>
                          <a:effectLst/>
                          <a:latin typeface="+mn-lt"/>
                          <a:ea typeface="Calibri" panose="020F0502020204030204" pitchFamily="34" charset="0"/>
                          <a:cs typeface="Times New Roman" panose="02020603050405020304" pitchFamily="18" charset="0"/>
                        </a:rPr>
                        <a:t>41 early career creative and professional opportunities </a:t>
                      </a:r>
                      <a:r>
                        <a:rPr lang="en-GB" sz="1200" b="0" dirty="0">
                          <a:solidFill>
                            <a:schemeClr val="tx1"/>
                          </a:solidFill>
                          <a:effectLst/>
                          <a:latin typeface="+mn-lt"/>
                          <a:ea typeface="Calibri" panose="020F0502020204030204" pitchFamily="34" charset="0"/>
                          <a:cs typeface="Times New Roman" panose="02020603050405020304" pitchFamily="18" charset="0"/>
                        </a:rPr>
                        <a:t>since April. This includes the writers successfully awarded a commission and the poets selected to partake in our digital poetry masterclass.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spcAft>
                          <a:spcPts val="0"/>
                        </a:spcAft>
                      </a:pPr>
                      <a:r>
                        <a:rPr lang="en-GB" sz="1200" b="0" dirty="0">
                          <a:solidFill>
                            <a:srgbClr val="000000"/>
                          </a:solidFill>
                          <a:effectLst/>
                          <a:latin typeface="+mn-lt"/>
                          <a:ea typeface="Calibri" panose="020F0502020204030204" pitchFamily="34" charset="0"/>
                          <a:cs typeface="Times New Roman" panose="02020603050405020304" pitchFamily="18" charset="0"/>
                        </a:rPr>
                        <a:t>This target has increased from 140 to 300 for 20/21. Our increased focus on writer development in 2019 demonstrated our ability to provide opportunities for the writers of Wales.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spcAft>
                          <a:spcPts val="0"/>
                        </a:spcAft>
                      </a:pPr>
                      <a:br>
                        <a:rPr lang="en-GB" sz="1100" dirty="0">
                          <a:effectLst/>
                          <a:latin typeface="+mn-lt"/>
                          <a:ea typeface="Times New Roman" panose="02020603050405020304" pitchFamily="18" charset="0"/>
                          <a:cs typeface="Calibri" panose="020F0502020204030204" pitchFamily="34" charset="0"/>
                        </a:rPr>
                      </a:br>
                      <a:r>
                        <a:rPr lang="en-GB" sz="1100" dirty="0">
                          <a:effectLst/>
                          <a:latin typeface="+mn-lt"/>
                          <a:ea typeface="Times New Roman" panose="02020603050405020304" pitchFamily="18" charset="0"/>
                          <a:cs typeface="Calibri" panose="020F0502020204030204" pitchFamily="34" charset="0"/>
                        </a:rPr>
                        <a:t>Our project progress and evaluation reports </a:t>
                      </a:r>
                      <a:endParaRPr lang="en-GB" sz="1100" dirty="0">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2397190"/>
                  </a:ext>
                </a:extLst>
              </a:tr>
              <a:tr h="968718">
                <a:tc>
                  <a:txBody>
                    <a:bodyPr/>
                    <a:lstStyle/>
                    <a:p>
                      <a:pPr>
                        <a:lnSpc>
                          <a:spcPct val="107000"/>
                        </a:lnSpc>
                        <a:spcAft>
                          <a:spcPts val="800"/>
                        </a:spcAft>
                      </a:pPr>
                      <a:r>
                        <a:rPr lang="en-US" sz="1200" dirty="0">
                          <a:solidFill>
                            <a:srgbClr val="000000"/>
                          </a:solidFill>
                          <a:effectLst/>
                          <a:latin typeface="+mn-lt"/>
                          <a:ea typeface="Calibri" panose="020F0502020204030204" pitchFamily="34" charset="0"/>
                          <a:cs typeface="Calibri" panose="020F0502020204030204" pitchFamily="34" charset="0"/>
                        </a:rPr>
                        <a:t>There are at least </a:t>
                      </a:r>
                      <a:r>
                        <a:rPr lang="en-US" sz="1200" b="1" dirty="0">
                          <a:solidFill>
                            <a:srgbClr val="000000"/>
                          </a:solidFill>
                          <a:effectLst/>
                          <a:latin typeface="+mn-lt"/>
                          <a:ea typeface="Calibri" panose="020F0502020204030204" pitchFamily="34" charset="0"/>
                          <a:cs typeface="Calibri" panose="020F0502020204030204" pitchFamily="34" charset="0"/>
                        </a:rPr>
                        <a:t>30,000 unique page views </a:t>
                      </a:r>
                      <a:r>
                        <a:rPr lang="en-US" sz="1200" dirty="0">
                          <a:solidFill>
                            <a:srgbClr val="000000"/>
                          </a:solidFill>
                          <a:effectLst/>
                          <a:latin typeface="+mn-lt"/>
                          <a:ea typeface="Calibri" panose="020F0502020204030204" pitchFamily="34" charset="0"/>
                          <a:cs typeface="Calibri" panose="020F0502020204030204" pitchFamily="34" charset="0"/>
                        </a:rPr>
                        <a:t>of our online writer development information annually, compared to 35,000 in 19/20.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spcAft>
                          <a:spcPts val="0"/>
                        </a:spcAft>
                      </a:pPr>
                      <a:endParaRPr lang="en-GB" sz="1200" b="0" dirty="0">
                        <a:solidFill>
                          <a:schemeClr val="tx1"/>
                        </a:solidFill>
                        <a:effectLst/>
                        <a:latin typeface="+mn-lt"/>
                        <a:ea typeface="Times New Roman" panose="02020603050405020304" pitchFamily="18" charset="0"/>
                      </a:endParaRPr>
                    </a:p>
                    <a:p>
                      <a:pPr fontAlgn="base">
                        <a:spcAft>
                          <a:spcPts val="0"/>
                        </a:spcAft>
                      </a:pPr>
                      <a:r>
                        <a:rPr lang="en-GB" sz="1200" b="0" dirty="0">
                          <a:solidFill>
                            <a:schemeClr val="tx1"/>
                          </a:solidFill>
                          <a:effectLst/>
                          <a:latin typeface="+mn-lt"/>
                          <a:ea typeface="Times New Roman" panose="02020603050405020304" pitchFamily="18" charset="0"/>
                        </a:rPr>
                        <a:t>We have received </a:t>
                      </a:r>
                      <a:r>
                        <a:rPr lang="en-GB" sz="1200" b="1" dirty="0">
                          <a:solidFill>
                            <a:schemeClr val="tx1"/>
                          </a:solidFill>
                          <a:effectLst/>
                          <a:latin typeface="+mn-lt"/>
                          <a:ea typeface="Times New Roman" panose="02020603050405020304" pitchFamily="18" charset="0"/>
                        </a:rPr>
                        <a:t>9,189 unique page views </a:t>
                      </a:r>
                      <a:r>
                        <a:rPr lang="en-GB" sz="1200" b="0" dirty="0">
                          <a:solidFill>
                            <a:schemeClr val="tx1"/>
                          </a:solidFill>
                          <a:effectLst/>
                          <a:latin typeface="+mn-lt"/>
                          <a:ea typeface="Times New Roman" panose="02020603050405020304" pitchFamily="18" charset="0"/>
                        </a:rPr>
                        <a:t>on our online writer development information. We’ll be working on increasing our original content for writers, since over 50% of respondents told us they’d like to see more online training and professional development advice for writers in our ‘How Can we Help?’ survey. </a:t>
                      </a:r>
                    </a:p>
                    <a:p>
                      <a:pPr fontAlgn="base">
                        <a:spcAft>
                          <a:spcPts val="0"/>
                        </a:spcAft>
                      </a:pPr>
                      <a:endParaRPr lang="en-GB" sz="1200" b="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r>
                        <a:rPr lang="en-GB" sz="1200" b="0" i="0" kern="1200" dirty="0">
                          <a:solidFill>
                            <a:schemeClr val="tx1"/>
                          </a:solidFill>
                          <a:effectLst/>
                          <a:latin typeface="+mn-lt"/>
                          <a:ea typeface="+mn-ea"/>
                          <a:cs typeface="+mn-cs"/>
                        </a:rPr>
                        <a:t>This target has increased from 5,000 to 30,000 in 20/21. As mentioned above, we launched a variety of new projects focused on writer development in 2019. Alongside the increased focus on this output as an activity pillar, we gained more views than expected.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spcAft>
                          <a:spcPts val="0"/>
                        </a:spcAft>
                      </a:pPr>
                      <a:br>
                        <a:rPr lang="en-GB" sz="1100" dirty="0">
                          <a:effectLst/>
                          <a:latin typeface="+mn-lt"/>
                          <a:ea typeface="Times New Roman" panose="02020603050405020304" pitchFamily="18" charset="0"/>
                          <a:cs typeface="Calibri" panose="020F0502020204030204" pitchFamily="34" charset="0"/>
                        </a:rPr>
                      </a:br>
                      <a:r>
                        <a:rPr lang="en-GB" sz="1100" dirty="0">
                          <a:effectLst/>
                          <a:latin typeface="+mn-lt"/>
                          <a:ea typeface="Times New Roman" panose="02020603050405020304" pitchFamily="18" charset="0"/>
                          <a:cs typeface="Calibri" panose="020F0502020204030204" pitchFamily="34" charset="0"/>
                        </a:rPr>
                        <a:t>Google analytics</a:t>
                      </a:r>
                      <a:endParaRPr lang="en-GB" sz="1100" dirty="0">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5507699"/>
                  </a:ext>
                </a:extLst>
              </a:tr>
              <a:tr h="1485276">
                <a:tc>
                  <a:txBody>
                    <a:bodyPr/>
                    <a:lstStyle/>
                    <a:p>
                      <a:pPr>
                        <a:lnSpc>
                          <a:spcPct val="107000"/>
                        </a:lnSpc>
                        <a:spcAft>
                          <a:spcPts val="800"/>
                        </a:spcAft>
                      </a:pPr>
                      <a:r>
                        <a:rPr lang="en-US" sz="1200" dirty="0">
                          <a:solidFill>
                            <a:srgbClr val="000000"/>
                          </a:solidFill>
                          <a:effectLst/>
                          <a:latin typeface="+mn-lt"/>
                          <a:ea typeface="Calibri" panose="020F0502020204030204" pitchFamily="34" charset="0"/>
                          <a:cs typeface="Calibri" panose="020F0502020204030204" pitchFamily="34" charset="0"/>
                        </a:rPr>
                        <a:t>A total of </a:t>
                      </a:r>
                      <a:r>
                        <a:rPr lang="en-US" sz="1200" b="1" dirty="0">
                          <a:solidFill>
                            <a:srgbClr val="000000"/>
                          </a:solidFill>
                          <a:effectLst/>
                          <a:latin typeface="+mn-lt"/>
                          <a:ea typeface="Calibri" panose="020F0502020204030204" pitchFamily="34" charset="0"/>
                          <a:cs typeface="Calibri" panose="020F0502020204030204" pitchFamily="34" charset="0"/>
                        </a:rPr>
                        <a:t>80 young writers </a:t>
                      </a:r>
                      <a:r>
                        <a:rPr lang="en-US" sz="1200" dirty="0">
                          <a:solidFill>
                            <a:srgbClr val="000000"/>
                          </a:solidFill>
                          <a:effectLst/>
                          <a:latin typeface="+mn-lt"/>
                          <a:ea typeface="Calibri" panose="020F0502020204030204" pitchFamily="34" charset="0"/>
                          <a:cs typeface="Calibri" panose="020F0502020204030204" pitchFamily="34" charset="0"/>
                        </a:rPr>
                        <a:t>(aged 16-30) are provided with sustained support annually, compared to 140.</a:t>
                      </a:r>
                      <a:endParaRPr lang="en-GB" sz="1200" dirty="0">
                        <a:solidFill>
                          <a:srgbClr val="000000"/>
                        </a:solidFill>
                        <a:effectLst/>
                        <a:latin typeface="+mn-lt"/>
                        <a:ea typeface="Arial Unicode MS" panose="020B0604020202020204" pitchFamily="34" charset="-128"/>
                        <a:cs typeface="Arial Unicode MS" panose="020B0604020202020204" pitchFamily="34"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dirty="0">
                          <a:solidFill>
                            <a:schemeClr val="tx1"/>
                          </a:solidFill>
                          <a:effectLst/>
                          <a:latin typeface="+mn-lt"/>
                          <a:ea typeface="Times New Roman" panose="02020603050405020304" pitchFamily="18" charset="0"/>
                          <a:cs typeface="Calibri" panose="020F0502020204030204" pitchFamily="34" charset="0"/>
                        </a:rPr>
                        <a:t>11 young writers </a:t>
                      </a:r>
                      <a:r>
                        <a:rPr lang="en-GB" sz="1200" b="0" dirty="0">
                          <a:solidFill>
                            <a:schemeClr val="tx1"/>
                          </a:solidFill>
                          <a:effectLst/>
                          <a:latin typeface="+mn-lt"/>
                          <a:ea typeface="Times New Roman" panose="02020603050405020304" pitchFamily="18" charset="0"/>
                          <a:cs typeface="Calibri" panose="020F0502020204030204" pitchFamily="34" charset="0"/>
                        </a:rPr>
                        <a:t>have been provided sustained support through our recent activity. One of the early career writers awarded a writer commission used his age as a stimulus to explore and reflect on his past experiences. </a:t>
                      </a:r>
                      <a:endParaRPr lang="en-GB" sz="1200" b="1" dirty="0">
                        <a:solidFill>
                          <a:schemeClr val="tx1"/>
                        </a:solidFill>
                        <a:effectLst/>
                        <a:latin typeface="+mn-lt"/>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target has increased from 4 to 80 for 20/21. Our intensive focus on early career writers afforded us a high rate of engagement with young writers under 30 years old. </a:t>
                      </a:r>
                    </a:p>
                    <a:p>
                      <a:pPr fontAlgn="base">
                        <a:spcAft>
                          <a:spcPts val="0"/>
                        </a:spcAft>
                      </a:pPr>
                      <a:endParaRPr lang="en-GB" sz="1200" b="0" dirty="0">
                        <a:solidFill>
                          <a:schemeClr val="tx1"/>
                        </a:solidFill>
                        <a:effectLst/>
                        <a:latin typeface="+mn-lt"/>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spcAft>
                          <a:spcPts val="0"/>
                        </a:spcAft>
                      </a:pPr>
                      <a:br>
                        <a:rPr lang="en-GB" sz="1100" dirty="0">
                          <a:effectLst/>
                          <a:latin typeface="+mn-lt"/>
                          <a:ea typeface="Times New Roman" panose="02020603050405020304" pitchFamily="18" charset="0"/>
                          <a:cs typeface="Calibri" panose="020F0502020204030204" pitchFamily="34" charset="0"/>
                        </a:rPr>
                      </a:br>
                      <a:r>
                        <a:rPr lang="en-GB" sz="1100" dirty="0">
                          <a:effectLst/>
                          <a:latin typeface="+mn-lt"/>
                          <a:ea typeface="Times New Roman" panose="02020603050405020304" pitchFamily="18" charset="0"/>
                          <a:cs typeface="Calibri" panose="020F0502020204030204" pitchFamily="34" charset="0"/>
                        </a:rPr>
                        <a:t>Our project progress and evaluation reports </a:t>
                      </a:r>
                      <a:br>
                        <a:rPr lang="en-GB" sz="1100" dirty="0">
                          <a:effectLst/>
                          <a:latin typeface="+mn-lt"/>
                          <a:ea typeface="Times New Roman" panose="02020603050405020304" pitchFamily="18" charset="0"/>
                          <a:cs typeface="Calibri" panose="020F0502020204030204" pitchFamily="34" charset="0"/>
                        </a:rPr>
                      </a:br>
                      <a:br>
                        <a:rPr lang="en-GB" sz="1100" dirty="0">
                          <a:effectLst/>
                          <a:latin typeface="+mn-lt"/>
                          <a:ea typeface="Times New Roman" panose="02020603050405020304" pitchFamily="18" charset="0"/>
                          <a:cs typeface="Calibri" panose="020F0502020204030204" pitchFamily="34" charset="0"/>
                        </a:rPr>
                      </a:br>
                      <a:endParaRPr lang="en-GB" sz="1100" dirty="0">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5082267"/>
                  </a:ext>
                </a:extLst>
              </a:tr>
            </a:tbl>
          </a:graphicData>
        </a:graphic>
      </p:graphicFrame>
      <p:pic>
        <p:nvPicPr>
          <p:cNvPr id="5" name="Picture 4">
            <a:extLst>
              <a:ext uri="{FF2B5EF4-FFF2-40B4-BE49-F238E27FC236}">
                <a16:creationId xmlns:a16="http://schemas.microsoft.com/office/drawing/2014/main" id="{AAAF9C56-EBD9-42CA-BF7B-A8B8AC806C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137" y="164856"/>
            <a:ext cx="1233018" cy="317230"/>
          </a:xfrm>
          <a:prstGeom prst="rect">
            <a:avLst/>
          </a:prstGeom>
        </p:spPr>
      </p:pic>
      <p:sp>
        <p:nvSpPr>
          <p:cNvPr id="7" name="Title 1">
            <a:extLst>
              <a:ext uri="{FF2B5EF4-FFF2-40B4-BE49-F238E27FC236}">
                <a16:creationId xmlns:a16="http://schemas.microsoft.com/office/drawing/2014/main" id="{30AC214A-069A-4897-87DE-D2926A99450E}"/>
              </a:ext>
            </a:extLst>
          </p:cNvPr>
          <p:cNvSpPr txBox="1">
            <a:spLocks/>
          </p:cNvSpPr>
          <p:nvPr/>
        </p:nvSpPr>
        <p:spPr>
          <a:xfrm>
            <a:off x="267213" y="918567"/>
            <a:ext cx="11086587" cy="1166884"/>
          </a:xfrm>
          <a:prstGeom prst="rect">
            <a:avLst/>
          </a:prstGeom>
        </p:spPr>
        <p:txBody>
          <a:bodyPr vert="horz" lIns="65314" tIns="32657" rIns="65314" bIns="32657" rtlCol="0" anchor="ctr">
            <a:normAutofit fontScale="85000" lnSpcReduction="2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fontAlgn="base"/>
            <a:r>
              <a:rPr lang="en-GB" sz="2400" b="1" dirty="0">
                <a:solidFill>
                  <a:srgbClr val="ECA8B7"/>
                </a:solidFill>
                <a:latin typeface="Faricy New Rg" panose="020B0503000000020004" pitchFamily="34" charset="0"/>
                <a:ea typeface="Times New Roman" panose="02020603050405020304" pitchFamily="18" charset="0"/>
                <a:cs typeface="Calibri" panose="020F0502020204030204" pitchFamily="34" charset="0"/>
              </a:rPr>
              <a:t>Organisational Outputs</a:t>
            </a:r>
          </a:p>
          <a:p>
            <a:pPr fontAlgn="base"/>
            <a:br>
              <a:rPr lang="en-GB" sz="2400" dirty="0">
                <a:latin typeface="Faricy New Rg" panose="020B0503000000020004" pitchFamily="34" charset="0"/>
                <a:ea typeface="Times New Roman" panose="02020603050405020304" pitchFamily="18" charset="0"/>
                <a:cs typeface="Calibri" panose="020F0502020204030204" pitchFamily="34" charset="0"/>
              </a:rPr>
            </a:br>
            <a:r>
              <a:rPr lang="en-GB" sz="1900" dirty="0">
                <a:latin typeface="Faricy New Rg" panose="020B0503000000020004" pitchFamily="34" charset="0"/>
                <a:ea typeface="Times New Roman" panose="02020603050405020304" pitchFamily="18" charset="0"/>
                <a:cs typeface="Calibri" panose="020F0502020204030204" pitchFamily="34" charset="0"/>
              </a:rPr>
              <a:t>Activity Key Measures of Success: </a:t>
            </a:r>
            <a:r>
              <a:rPr lang="en-GB" sz="1900" b="1" dirty="0">
                <a:latin typeface="Faricy New Rg" panose="020B0503000000020004" pitchFamily="34" charset="0"/>
                <a:ea typeface="Times New Roman" panose="02020603050405020304" pitchFamily="18" charset="0"/>
                <a:cs typeface="Calibri" panose="020F0502020204030204" pitchFamily="34" charset="0"/>
              </a:rPr>
              <a:t>Writer Development  </a:t>
            </a:r>
            <a:endParaRPr lang="en-GB" sz="1900" b="1" dirty="0">
              <a:latin typeface="Faricy New Rg" panose="020B0503000000020004" pitchFamily="34" charset="0"/>
            </a:endParaRPr>
          </a:p>
          <a:p>
            <a:pPr fontAlgn="t">
              <a:lnSpc>
                <a:spcPct val="107000"/>
              </a:lnSpc>
              <a:spcBef>
                <a:spcPts val="0"/>
              </a:spcBef>
            </a:pPr>
            <a:r>
              <a:rPr lang="en-GB" sz="2000" dirty="0">
                <a:latin typeface="Calibri" panose="020F0502020204030204" pitchFamily="34" charset="0"/>
                <a:ea typeface="Times New Roman" panose="02020603050405020304" pitchFamily="18" charset="0"/>
                <a:cs typeface="Calibri" panose="020F0502020204030204" pitchFamily="34" charset="0"/>
              </a:rPr>
              <a:t> </a:t>
            </a:r>
            <a:endParaRPr lang="en-GB" sz="2000" dirty="0">
              <a:latin typeface="Arial" panose="020B0604020202020204" pitchFamily="34" charset="0"/>
            </a:endParaRPr>
          </a:p>
          <a:p>
            <a:pPr fontAlgn="base"/>
            <a:r>
              <a:rPr lang="en-GB" sz="2000" b="1" dirty="0">
                <a:latin typeface="Faricy New Rg" panose="020B0503000000020004" pitchFamily="34" charset="0"/>
              </a:rPr>
              <a:t> </a:t>
            </a:r>
          </a:p>
        </p:txBody>
      </p:sp>
      <p:sp>
        <p:nvSpPr>
          <p:cNvPr id="2" name="Slide Number Placeholder 1">
            <a:extLst>
              <a:ext uri="{FF2B5EF4-FFF2-40B4-BE49-F238E27FC236}">
                <a16:creationId xmlns:a16="http://schemas.microsoft.com/office/drawing/2014/main" id="{F5EBB91B-4FD7-4838-B5F1-D2F55DC8EE0B}"/>
              </a:ext>
            </a:extLst>
          </p:cNvPr>
          <p:cNvSpPr>
            <a:spLocks noGrp="1"/>
          </p:cNvSpPr>
          <p:nvPr>
            <p:ph type="sldNum" sz="quarter" idx="12"/>
          </p:nvPr>
        </p:nvSpPr>
        <p:spPr>
          <a:xfrm>
            <a:off x="8610600" y="6318250"/>
            <a:ext cx="2743200" cy="365125"/>
          </a:xfrm>
        </p:spPr>
        <p:txBody>
          <a:bodyPr/>
          <a:lstStyle/>
          <a:p>
            <a:fld id="{E57F4297-ED00-4231-833B-F4A3A949EC3B}" type="slidenum">
              <a:rPr lang="en-GB" smtClean="0"/>
              <a:t>9</a:t>
            </a:fld>
            <a:endParaRPr lang="en-GB"/>
          </a:p>
        </p:txBody>
      </p:sp>
    </p:spTree>
    <p:extLst>
      <p:ext uri="{BB962C8B-B14F-4D97-AF65-F5344CB8AC3E}">
        <p14:creationId xmlns:p14="http://schemas.microsoft.com/office/powerpoint/2010/main" val="28482510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6418E0F1BFF24ABBFF30793E3CCDD8" ma:contentTypeVersion="13" ma:contentTypeDescription="Create a new document." ma:contentTypeScope="" ma:versionID="bf8c038db0b8f4cfc6eb1222de146fa4">
  <xsd:schema xmlns:xsd="http://www.w3.org/2001/XMLSchema" xmlns:xs="http://www.w3.org/2001/XMLSchema" xmlns:p="http://schemas.microsoft.com/office/2006/metadata/properties" xmlns:ns3="2fef2d20-99b0-404f-97bf-af5411dd9602" xmlns:ns4="d6cd8883-d5ca-4442-8613-148bc692e403" targetNamespace="http://schemas.microsoft.com/office/2006/metadata/properties" ma:root="true" ma:fieldsID="ca241b74e6d2f4b48356ac48b338abd9" ns3:_="" ns4:_="">
    <xsd:import namespace="2fef2d20-99b0-404f-97bf-af5411dd9602"/>
    <xsd:import namespace="d6cd8883-d5ca-4442-8613-148bc692e40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ef2d20-99b0-404f-97bf-af5411dd96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cd8883-d5ca-4442-8613-148bc692e40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ADA18B-CBBC-4B47-855F-86E62F7780F7}">
  <ds:schemaRefs>
    <ds:schemaRef ds:uri="http://schemas.openxmlformats.org/package/2006/metadata/core-properties"/>
    <ds:schemaRef ds:uri="2fef2d20-99b0-404f-97bf-af5411dd9602"/>
    <ds:schemaRef ds:uri="http://schemas.microsoft.com/office/2006/documentManagement/types"/>
    <ds:schemaRef ds:uri="d6cd8883-d5ca-4442-8613-148bc692e403"/>
    <ds:schemaRef ds:uri="http://purl.org/dc/elements/1.1/"/>
    <ds:schemaRef ds:uri="http://schemas.microsoft.com/office/2006/metadata/properties"/>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8BB5B1B6-B5B5-4ABE-B261-3D3155236217}">
  <ds:schemaRefs>
    <ds:schemaRef ds:uri="http://schemas.microsoft.com/sharepoint/v3/contenttype/forms"/>
  </ds:schemaRefs>
</ds:datastoreItem>
</file>

<file path=customXml/itemProps3.xml><?xml version="1.0" encoding="utf-8"?>
<ds:datastoreItem xmlns:ds="http://schemas.openxmlformats.org/officeDocument/2006/customXml" ds:itemID="{45BC804A-F01B-4382-94DB-73B970CEE20C}">
  <ds:schemaRefs>
    <ds:schemaRef ds:uri="2fef2d20-99b0-404f-97bf-af5411dd9602"/>
    <ds:schemaRef ds:uri="d6cd8883-d5ca-4442-8613-148bc692e4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40500</TotalTime>
  <Words>6214</Words>
  <Application>Microsoft Office PowerPoint</Application>
  <PresentationFormat>Widescreen</PresentationFormat>
  <Paragraphs>455</Paragraphs>
  <Slides>17</Slides>
  <Notes>16</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2020/2021  Organisational Report #5  Period covered: 1 April – 30 June 2020</vt:lpstr>
      <vt:lpstr>PowerPoint Presentation</vt:lpstr>
      <vt:lpstr>PowerPoint Presentation</vt:lpstr>
      <vt:lpstr>  Highlights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2019/2020  Management Board and ACW Report #1  Period covered: 1 April – 31 July 2019</dc:title>
  <dc:creator>Della-Rose Hill-Katso</dc:creator>
  <cp:lastModifiedBy>Ela Pari Huws</cp:lastModifiedBy>
  <cp:revision>174</cp:revision>
  <cp:lastPrinted>2019-08-14T14:41:07Z</cp:lastPrinted>
  <dcterms:created xsi:type="dcterms:W3CDTF">2019-08-13T15:00:21Z</dcterms:created>
  <dcterms:modified xsi:type="dcterms:W3CDTF">2021-02-17T12:49:40Z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0x0101000D6418E0F1BFF24ABBFF30793E3CCDD8</vt:lpwstr>
  </property>
</Properties>
</file>